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5143500" cx="9144000"/>
  <p:notesSz cx="6858000" cy="9144000"/>
  <p:embeddedFontLst>
    <p:embeddedFont>
      <p:font typeface="Roboto"/>
      <p:regular r:id="rId55"/>
      <p:bold r:id="rId56"/>
      <p:italic r:id="rId57"/>
      <p:boldItalic r:id="rId58"/>
    </p:embeddedFont>
    <p:embeddedFont>
      <p:font typeface="Open Sans"/>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Jessica Castaneda"/>
  <p:cmAuthor clrIdx="1" id="1" initials="" lastIdx="1" name="Justyn Settle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OpenSans-boldItalic.fntdata"/><Relationship Id="rId61" Type="http://schemas.openxmlformats.org/officeDocument/2006/relationships/font" Target="fonts/OpenSans-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enSans-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oboto-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Roboto-italic.fntdata"/><Relationship Id="rId12" Type="http://schemas.openxmlformats.org/officeDocument/2006/relationships/slide" Target="slides/slide6.xml"/><Relationship Id="rId56" Type="http://schemas.openxmlformats.org/officeDocument/2006/relationships/font" Target="fonts/Roboto-bold.fntdata"/><Relationship Id="rId15" Type="http://schemas.openxmlformats.org/officeDocument/2006/relationships/slide" Target="slides/slide9.xml"/><Relationship Id="rId59" Type="http://schemas.openxmlformats.org/officeDocument/2006/relationships/font" Target="fonts/OpenSans-regular.fntdata"/><Relationship Id="rId14" Type="http://schemas.openxmlformats.org/officeDocument/2006/relationships/slide" Target="slides/slide8.xml"/><Relationship Id="rId58" Type="http://schemas.openxmlformats.org/officeDocument/2006/relationships/font" Target="fonts/Robo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1-19T16:31:10.007">
    <p:pos x="0" y="447"/>
    <p:text>I also would like to add a comment or two about this program. I think this is a way we really could get some good contacts but I can give a really quick background on what is happening right now with this program.</p:text>
  </p:cm>
  <p:cm authorId="1" idx="1" dt="2021-01-19T16:31:10.007">
    <p:pos x="0" y="447"/>
    <p:text>Ok. Feel free to step in.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7954f4523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954f4523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7954f45238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7954f45238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7954f45238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7954f45238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7954f45238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7954f45238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7954f45238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7954f45238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7954f45238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7954f45238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7954f45238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7954f45238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7954f45238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7954f45238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7954f45238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7954f45238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7954f45238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7954f45238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7954f45238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7954f45238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7954f4523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7954f4523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7954f45238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7954f45238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7954f45238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7954f45238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7954f45238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7954f45238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7954f45238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7954f45238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7954f45238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7954f45238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7954f45238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7954f45238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7954f45238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7954f45238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7954f45238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7954f45238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7954f45238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7954f45238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7954f45238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7954f45238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7954f4523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7954f4523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7954f45238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7954f45238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7954f45238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7954f45238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7954f45238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7954f45238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7954f45238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7954f45238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7954f45238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7954f45238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7954f45238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7954f45238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7954f45238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7954f45238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7954f45238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7954f45238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7954f45238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7954f45238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7954f45238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7954f45238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7954f4523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7954f4523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7954f45238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7954f45238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7954f45238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7954f45238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7954f45238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7954f45238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7954f45238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7954f45238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7954f45238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7954f45238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7954f45238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7954f45238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7954f45238_0_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7954f45238_0_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7954f45238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7954f45238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7954f45238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7954f45238_0_5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7954f45238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7954f45238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7954f45238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7954f45238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7954f45238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7954f45238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7954f45238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7954f45238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7954f45238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7954f45238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3300"/>
              <a:buFont typeface="Arial"/>
              <a:buNone/>
              <a:defRPr>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hyperlink" Target="mailto:justynidr@gmail.com" TargetMode="External"/><Relationship Id="rId5" Type="http://schemas.openxmlformats.org/officeDocument/2006/relationships/hyperlink" Target="http://www.idr-consortium.net" TargetMode="External"/><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2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1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1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1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nifa.usda.gov/land-grant-colleges-and-universities-partner-website-directory?state=All&amp;type=Extension" TargetMode="External"/><Relationship Id="rId4" Type="http://schemas.openxmlformats.org/officeDocument/2006/relationships/image" Target="../media/image19.jpg"/><Relationship Id="rId5" Type="http://schemas.openxmlformats.org/officeDocument/2006/relationships/image" Target="../media/image17.png"/></Relationships>
</file>

<file path=ppt/slides/_rels/slide37.xml.rels><?xml version="1.0" encoding="UTF-8" standalone="yes"?><Relationships xmlns="http://schemas.openxmlformats.org/package/2006/relationships"><Relationship Id="rId10" Type="http://schemas.openxmlformats.org/officeDocument/2006/relationships/image" Target="../media/image21.jpg"/><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www.usda.gov/media/blog/2014/09/30/easy-way-find-local-food-usda-launches-new-local-food-directories" TargetMode="External"/><Relationship Id="rId4" Type="http://schemas.openxmlformats.org/officeDocument/2006/relationships/image" Target="../media/image17.png"/><Relationship Id="rId9" Type="http://schemas.openxmlformats.org/officeDocument/2006/relationships/hyperlink" Target="http://search.ams.usda.gov/farmersmarkets/" TargetMode="External"/><Relationship Id="rId5" Type="http://schemas.openxmlformats.org/officeDocument/2006/relationships/hyperlink" Target="http://search.ams.usda.gov/CSA/" TargetMode="External"/><Relationship Id="rId6" Type="http://schemas.openxmlformats.org/officeDocument/2006/relationships/hyperlink" Target="http://search.ams.usda.gov/FoodHubs/" TargetMode="External"/><Relationship Id="rId7" Type="http://schemas.openxmlformats.org/officeDocument/2006/relationships/hyperlink" Target="http://search.ams.usda.gov/OnFarmMarkets/" TargetMode="External"/><Relationship Id="rId8" Type="http://schemas.openxmlformats.org/officeDocument/2006/relationships/hyperlink" Target="http://search.ams.usda.gov/OnFarmMarket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www.google.com/alerts" TargetMode="External"/><Relationship Id="rId4" Type="http://schemas.openxmlformats.org/officeDocument/2006/relationships/hyperlink" Target="https://www.dol.gov/agencies/whd/agriculture/mspa/farm-labor-contractors" TargetMode="External"/><Relationship Id="rId5" Type="http://schemas.openxmlformats.org/officeDocument/2006/relationships/hyperlink" Target="https://www.fsis.usda.gov/wps/portal/fsis/topics/inspection/mpi-directory" TargetMode="External"/><Relationship Id="rId6" Type="http://schemas.openxmlformats.org/officeDocument/2006/relationships/image" Target="../media/image22.jpg"/><Relationship Id="rId7"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6.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6.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comments" Target="../comments/comment1.xml"/><Relationship Id="rId4" Type="http://schemas.openxmlformats.org/officeDocument/2006/relationships/hyperlink" Target="https://www.ruralhealthinfo.org/states/" TargetMode="External"/><Relationship Id="rId5" Type="http://schemas.openxmlformats.org/officeDocument/2006/relationships/image" Target="../media/image31.png"/><Relationship Id="rId6" Type="http://schemas.openxmlformats.org/officeDocument/2006/relationships/image" Target="../media/image17.png"/><Relationship Id="rId7" Type="http://schemas.openxmlformats.org/officeDocument/2006/relationships/hyperlink" Target="http://www.farmtoschool.or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2.pn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www.idr-consortium.net/COVID-19%20Bags.html" TargetMode="External"/><Relationship Id="rId4" Type="http://schemas.openxmlformats.org/officeDocument/2006/relationships/image" Target="../media/image27.jpg"/><Relationship Id="rId5"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www.idr-consortium.net/LanguageResources.html" TargetMode="External"/><Relationship Id="rId4" Type="http://schemas.openxmlformats.org/officeDocument/2006/relationships/hyperlink" Target="https://www.idr-consortium.net/COVID-19%20Bags.html" TargetMode="External"/><Relationship Id="rId5" Type="http://schemas.openxmlformats.org/officeDocument/2006/relationships/hyperlink" Target="https://www.idr-consortium.net/LanguageResources.html" TargetMode="External"/><Relationship Id="rId6" Type="http://schemas.openxmlformats.org/officeDocument/2006/relationships/image" Target="../media/image1.png"/><Relationship Id="rId7" Type="http://schemas.openxmlformats.org/officeDocument/2006/relationships/image" Target="../media/image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29.png"/><Relationship Id="rId5" Type="http://schemas.openxmlformats.org/officeDocument/2006/relationships/hyperlink" Target="https://www.idr-consortium.net/Newsletter.html"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s://www.surveymonkey.com/r/IDRCStaffTrainingEval20-21" TargetMode="External"/><Relationship Id="rId4" Type="http://schemas.openxmlformats.org/officeDocument/2006/relationships/image" Target="../media/image30.png"/><Relationship Id="rId5"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hyperlink" Target="mailto:jcastanedaidr@gmail.com" TargetMode="External"/><Relationship Id="rId4" Type="http://schemas.openxmlformats.org/officeDocument/2006/relationships/hyperlink" Target="http://www.idr-consortium.net" TargetMode="External"/><Relationship Id="rId9" Type="http://schemas.openxmlformats.org/officeDocument/2006/relationships/image" Target="../media/image1.png"/><Relationship Id="rId5" Type="http://schemas.openxmlformats.org/officeDocument/2006/relationships/image" Target="../media/image28.png"/><Relationship Id="rId6" Type="http://schemas.openxmlformats.org/officeDocument/2006/relationships/image" Target="../media/image25.png"/><Relationship Id="rId7" Type="http://schemas.openxmlformats.org/officeDocument/2006/relationships/hyperlink" Target="mailto:justynidr@gmail.com" TargetMode="External"/><Relationship Id="rId8" Type="http://schemas.openxmlformats.org/officeDocument/2006/relationships/hyperlink" Target="http://www.idr-consortium.ne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1432850" y="0"/>
            <a:ext cx="7711149" cy="5143500"/>
          </a:xfrm>
          <a:prstGeom prst="rect">
            <a:avLst/>
          </a:prstGeom>
          <a:noFill/>
          <a:ln>
            <a:noFill/>
          </a:ln>
        </p:spPr>
      </p:pic>
      <p:pic>
        <p:nvPicPr>
          <p:cNvPr id="61" name="Google Shape;61;p14"/>
          <p:cNvPicPr preferRelativeResize="0"/>
          <p:nvPr/>
        </p:nvPicPr>
        <p:blipFill rotWithShape="1">
          <a:blip r:embed="rId3">
            <a:alphaModFix/>
          </a:blip>
          <a:srcRect b="0" l="0" r="81418" t="0"/>
          <a:stretch/>
        </p:blipFill>
        <p:spPr>
          <a:xfrm flipH="1">
            <a:off x="0" y="0"/>
            <a:ext cx="1509050" cy="5143500"/>
          </a:xfrm>
          <a:prstGeom prst="rect">
            <a:avLst/>
          </a:prstGeom>
          <a:noFill/>
          <a:ln>
            <a:noFill/>
          </a:ln>
        </p:spPr>
      </p:pic>
      <p:sp>
        <p:nvSpPr>
          <p:cNvPr id="62" name="Google Shape;62;p14"/>
          <p:cNvSpPr/>
          <p:nvPr/>
        </p:nvSpPr>
        <p:spPr>
          <a:xfrm>
            <a:off x="0" y="520625"/>
            <a:ext cx="4942500" cy="3329100"/>
          </a:xfrm>
          <a:prstGeom prst="roundRect">
            <a:avLst>
              <a:gd fmla="val 16667" name="adj"/>
            </a:avLst>
          </a:prstGeom>
          <a:solidFill>
            <a:srgbClr val="FFFFFF"/>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txBox="1"/>
          <p:nvPr/>
        </p:nvSpPr>
        <p:spPr>
          <a:xfrm>
            <a:off x="71800" y="757425"/>
            <a:ext cx="47184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latin typeface="Calibri"/>
                <a:ea typeface="Calibri"/>
                <a:cs typeface="Calibri"/>
                <a:sym typeface="Calibri"/>
              </a:rPr>
              <a:t>Making Your ID&amp;R Checklist:</a:t>
            </a:r>
            <a:endParaRPr b="1" sz="2600">
              <a:latin typeface="Calibri"/>
              <a:ea typeface="Calibri"/>
              <a:cs typeface="Calibri"/>
              <a:sym typeface="Calibri"/>
            </a:endParaRPr>
          </a:p>
        </p:txBody>
      </p:sp>
      <p:sp>
        <p:nvSpPr>
          <p:cNvPr id="64" name="Google Shape;64;p14"/>
          <p:cNvSpPr txBox="1"/>
          <p:nvPr/>
        </p:nvSpPr>
        <p:spPr>
          <a:xfrm>
            <a:off x="224200" y="1290825"/>
            <a:ext cx="4567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39394D"/>
                </a:solidFill>
                <a:highlight>
                  <a:srgbClr val="FFFFFF"/>
                </a:highlight>
                <a:latin typeface="Calibri"/>
                <a:ea typeface="Calibri"/>
                <a:cs typeface="Calibri"/>
                <a:sym typeface="Calibri"/>
              </a:rPr>
              <a:t>What Every State Should be Doing </a:t>
            </a:r>
            <a:endParaRPr sz="1800">
              <a:solidFill>
                <a:srgbClr val="39394D"/>
              </a:solidFill>
              <a:highlight>
                <a:srgbClr val="FFFFFF"/>
              </a:highlight>
              <a:latin typeface="Calibri"/>
              <a:ea typeface="Calibri"/>
              <a:cs typeface="Calibri"/>
              <a:sym typeface="Calibri"/>
            </a:endParaRPr>
          </a:p>
          <a:p>
            <a:pPr indent="0" lvl="0" marL="0" rtl="0" algn="l">
              <a:spcBef>
                <a:spcPts val="0"/>
              </a:spcBef>
              <a:spcAft>
                <a:spcPts val="0"/>
              </a:spcAft>
              <a:buNone/>
            </a:pPr>
            <a:r>
              <a:rPr lang="en" sz="1800">
                <a:solidFill>
                  <a:srgbClr val="39394D"/>
                </a:solidFill>
                <a:highlight>
                  <a:srgbClr val="FFFFFF"/>
                </a:highlight>
                <a:latin typeface="Calibri"/>
                <a:ea typeface="Calibri"/>
                <a:cs typeface="Calibri"/>
                <a:sym typeface="Calibri"/>
              </a:rPr>
              <a:t>to Build a Strong ID&amp;R Program</a:t>
            </a:r>
            <a:endParaRPr sz="1800">
              <a:latin typeface="Calibri"/>
              <a:ea typeface="Calibri"/>
              <a:cs typeface="Calibri"/>
              <a:sym typeface="Calibri"/>
            </a:endParaRPr>
          </a:p>
        </p:txBody>
      </p:sp>
      <p:sp>
        <p:nvSpPr>
          <p:cNvPr id="65" name="Google Shape;65;p14"/>
          <p:cNvSpPr txBox="1"/>
          <p:nvPr/>
        </p:nvSpPr>
        <p:spPr>
          <a:xfrm>
            <a:off x="173550" y="2172825"/>
            <a:ext cx="3295800" cy="13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Calibri"/>
                <a:ea typeface="Calibri"/>
                <a:cs typeface="Calibri"/>
                <a:sym typeface="Calibri"/>
              </a:rPr>
              <a:t>Justyn Settles</a:t>
            </a:r>
            <a:endParaRPr b="1" sz="1500">
              <a:latin typeface="Calibri"/>
              <a:ea typeface="Calibri"/>
              <a:cs typeface="Calibri"/>
              <a:sym typeface="Calibri"/>
            </a:endParaRPr>
          </a:p>
          <a:p>
            <a:pPr indent="0" lvl="0" marL="0" rtl="0" algn="l">
              <a:spcBef>
                <a:spcPts val="0"/>
              </a:spcBef>
              <a:spcAft>
                <a:spcPts val="0"/>
              </a:spcAft>
              <a:buNone/>
            </a:pPr>
            <a:r>
              <a:rPr lang="en" sz="1500">
                <a:latin typeface="Calibri"/>
                <a:ea typeface="Calibri"/>
                <a:cs typeface="Calibri"/>
                <a:sym typeface="Calibri"/>
              </a:rPr>
              <a:t>IDRC Project Specialist</a:t>
            </a:r>
            <a:endParaRPr sz="1500">
              <a:latin typeface="Calibri"/>
              <a:ea typeface="Calibri"/>
              <a:cs typeface="Calibri"/>
              <a:sym typeface="Calibri"/>
            </a:endParaRPr>
          </a:p>
          <a:p>
            <a:pPr indent="0" lvl="0" marL="0" rtl="0" algn="l">
              <a:spcBef>
                <a:spcPts val="0"/>
              </a:spcBef>
              <a:spcAft>
                <a:spcPts val="0"/>
              </a:spcAft>
              <a:buNone/>
            </a:pPr>
            <a:r>
              <a:rPr lang="en" sz="1500">
                <a:latin typeface="Calibri"/>
                <a:ea typeface="Calibri"/>
                <a:cs typeface="Calibri"/>
                <a:sym typeface="Calibri"/>
              </a:rPr>
              <a:t>859-361-2239- cell</a:t>
            </a:r>
            <a:endParaRPr sz="1500">
              <a:latin typeface="Calibri"/>
              <a:ea typeface="Calibri"/>
              <a:cs typeface="Calibri"/>
              <a:sym typeface="Calibri"/>
            </a:endParaRPr>
          </a:p>
          <a:p>
            <a:pPr indent="0" lvl="0" marL="0" rtl="0" algn="l">
              <a:spcBef>
                <a:spcPts val="0"/>
              </a:spcBef>
              <a:spcAft>
                <a:spcPts val="0"/>
              </a:spcAft>
              <a:buNone/>
            </a:pPr>
            <a:r>
              <a:rPr lang="en" sz="1500" u="sng">
                <a:latin typeface="Calibri"/>
                <a:ea typeface="Calibri"/>
                <a:cs typeface="Calibri"/>
                <a:sym typeface="Calibri"/>
                <a:hlinkClick r:id="rId4"/>
              </a:rPr>
              <a:t>justynidr@gmail.com</a:t>
            </a:r>
            <a:endParaRPr sz="1500">
              <a:latin typeface="Calibri"/>
              <a:ea typeface="Calibri"/>
              <a:cs typeface="Calibri"/>
              <a:sym typeface="Calibri"/>
            </a:endParaRPr>
          </a:p>
          <a:p>
            <a:pPr indent="0" lvl="0" marL="0" rtl="0" algn="l">
              <a:spcBef>
                <a:spcPts val="0"/>
              </a:spcBef>
              <a:spcAft>
                <a:spcPts val="0"/>
              </a:spcAft>
              <a:buNone/>
            </a:pPr>
            <a:r>
              <a:rPr lang="en" sz="1500" u="sng">
                <a:latin typeface="Calibri"/>
                <a:ea typeface="Calibri"/>
                <a:cs typeface="Calibri"/>
                <a:sym typeface="Calibri"/>
                <a:hlinkClick r:id="rId5"/>
              </a:rPr>
              <a:t>www.idr-consortium.net</a:t>
            </a:r>
            <a:endParaRPr sz="1500">
              <a:latin typeface="Calibri"/>
              <a:ea typeface="Calibri"/>
              <a:cs typeface="Calibri"/>
              <a:sym typeface="Calibri"/>
            </a:endParaRPr>
          </a:p>
          <a:p>
            <a:pPr indent="0" lvl="0" marL="0" rtl="0" algn="ctr">
              <a:spcBef>
                <a:spcPts val="0"/>
              </a:spcBef>
              <a:spcAft>
                <a:spcPts val="0"/>
              </a:spcAft>
              <a:buNone/>
            </a:pPr>
            <a:r>
              <a:t/>
            </a:r>
            <a:endParaRPr sz="1500"/>
          </a:p>
          <a:p>
            <a:pPr indent="0" lvl="0" marL="0" marR="0" rtl="0" algn="ctr">
              <a:lnSpc>
                <a:spcPct val="100000"/>
              </a:lnSpc>
              <a:spcBef>
                <a:spcPts val="0"/>
              </a:spcBef>
              <a:spcAft>
                <a:spcPts val="0"/>
              </a:spcAft>
              <a:buClr>
                <a:srgbClr val="000000"/>
              </a:buClr>
              <a:buSzPts val="1400"/>
              <a:buFont typeface="Arial"/>
              <a:buNone/>
            </a:pPr>
            <a:r>
              <a:t/>
            </a:r>
            <a:endParaRPr sz="1500">
              <a:latin typeface="Open Sans"/>
              <a:ea typeface="Open Sans"/>
              <a:cs typeface="Open Sans"/>
              <a:sym typeface="Open Sans"/>
            </a:endParaRPr>
          </a:p>
        </p:txBody>
      </p:sp>
      <p:pic>
        <p:nvPicPr>
          <p:cNvPr id="66" name="Google Shape;66;p14"/>
          <p:cNvPicPr preferRelativeResize="0"/>
          <p:nvPr/>
        </p:nvPicPr>
        <p:blipFill>
          <a:blip r:embed="rId6">
            <a:alphaModFix/>
          </a:blip>
          <a:stretch>
            <a:fillRect/>
          </a:stretch>
        </p:blipFill>
        <p:spPr>
          <a:xfrm>
            <a:off x="77805" y="4374323"/>
            <a:ext cx="1289304" cy="692658"/>
          </a:xfrm>
          <a:prstGeom prst="rect">
            <a:avLst/>
          </a:prstGeom>
          <a:noFill/>
          <a:ln cap="flat" cmpd="sng" w="9525">
            <a:solidFill>
              <a:srgbClr val="134F5C"/>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3"/>
          <p:cNvSpPr/>
          <p:nvPr/>
        </p:nvSpPr>
        <p:spPr>
          <a:xfrm flipH="1" rot="-5400000">
            <a:off x="4386600" y="-4082700"/>
            <a:ext cx="393300" cy="9166500"/>
          </a:xfrm>
          <a:prstGeom prst="rect">
            <a:avLst/>
          </a:prstGeom>
          <a:solidFill>
            <a:srgbClr val="026E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72" name="Google Shape;172;p23"/>
          <p:cNvSpPr txBox="1"/>
          <p:nvPr>
            <p:ph idx="1" type="body"/>
          </p:nvPr>
        </p:nvSpPr>
        <p:spPr>
          <a:xfrm>
            <a:off x="0" y="937825"/>
            <a:ext cx="5505600" cy="33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All aspects of Identification and Recruitment can be tracked using data. Key data points you should be tracking include:</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173" name="Google Shape;173;p23"/>
          <p:cNvSpPr/>
          <p:nvPr/>
        </p:nvSpPr>
        <p:spPr>
          <a:xfrm flipH="1" rot="-5400000">
            <a:off x="4386600" y="150200"/>
            <a:ext cx="393300" cy="9166500"/>
          </a:xfrm>
          <a:prstGeom prst="rect">
            <a:avLst/>
          </a:prstGeom>
          <a:solidFill>
            <a:srgbClr val="B6D7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74" name="Google Shape;174;p23"/>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026E39"/>
            </a:solidFill>
            <a:prstDash val="solid"/>
            <a:round/>
            <a:headEnd len="sm" w="sm" type="none"/>
            <a:tailEnd len="sm" w="sm" type="none"/>
          </a:ln>
        </p:spPr>
      </p:pic>
      <p:sp>
        <p:nvSpPr>
          <p:cNvPr id="175" name="Google Shape;175;p23"/>
          <p:cNvSpPr txBox="1"/>
          <p:nvPr>
            <p:ph type="title"/>
          </p:nvPr>
        </p:nvSpPr>
        <p:spPr>
          <a:xfrm>
            <a:off x="62925" y="228600"/>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What Data Should We Collect?</a:t>
            </a:r>
            <a:endParaRPr sz="2200">
              <a:solidFill>
                <a:srgbClr val="FFFFFF"/>
              </a:solidFill>
            </a:endParaRPr>
          </a:p>
        </p:txBody>
      </p:sp>
      <p:sp>
        <p:nvSpPr>
          <p:cNvPr id="176" name="Google Shape;176;p23"/>
          <p:cNvSpPr txBox="1"/>
          <p:nvPr/>
        </p:nvSpPr>
        <p:spPr>
          <a:xfrm>
            <a:off x="0" y="1676400"/>
            <a:ext cx="5505600" cy="2274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Farms and Agribusinesses across the state</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Potential community contacts/partners</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Community locations frequently visited by migrant families</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Addresses commonly used for housing</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Monitoring and recording recruitment efforts</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Training opportunities provided to staff</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How many COEs were obtained? How many students enrolled?</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Location of COEs obtained</a:t>
            </a:r>
            <a:endParaRPr sz="1500">
              <a:solidFill>
                <a:schemeClr val="dk1"/>
              </a:solidFill>
              <a:latin typeface="Calibri"/>
              <a:ea typeface="Calibri"/>
              <a:cs typeface="Calibri"/>
              <a:sym typeface="Calibri"/>
            </a:endParaRPr>
          </a:p>
        </p:txBody>
      </p:sp>
      <p:sp>
        <p:nvSpPr>
          <p:cNvPr id="177" name="Google Shape;177;p23"/>
          <p:cNvSpPr/>
          <p:nvPr/>
        </p:nvSpPr>
        <p:spPr>
          <a:xfrm>
            <a:off x="5505600" y="78525"/>
            <a:ext cx="3414300" cy="3265200"/>
          </a:xfrm>
          <a:prstGeom prst="rect">
            <a:avLst/>
          </a:prstGeom>
          <a:solidFill>
            <a:srgbClr val="026E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8" name="Google Shape;178;p23"/>
          <p:cNvPicPr preferRelativeResize="0"/>
          <p:nvPr/>
        </p:nvPicPr>
        <p:blipFill rotWithShape="1">
          <a:blip r:embed="rId4">
            <a:alphaModFix/>
          </a:blip>
          <a:srcRect b="0" l="8208" r="21577" t="0"/>
          <a:stretch/>
        </p:blipFill>
        <p:spPr>
          <a:xfrm>
            <a:off x="5617650" y="228600"/>
            <a:ext cx="3140975" cy="29649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4"/>
          <p:cNvSpPr/>
          <p:nvPr/>
        </p:nvSpPr>
        <p:spPr>
          <a:xfrm flipH="1" rot="-5400000">
            <a:off x="4386600" y="-4082700"/>
            <a:ext cx="393300" cy="9166500"/>
          </a:xfrm>
          <a:prstGeom prst="rect">
            <a:avLst/>
          </a:prstGeom>
          <a:solidFill>
            <a:srgbClr val="026E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84" name="Google Shape;184;p24"/>
          <p:cNvSpPr txBox="1"/>
          <p:nvPr>
            <p:ph idx="1" type="body"/>
          </p:nvPr>
        </p:nvSpPr>
        <p:spPr>
          <a:xfrm>
            <a:off x="0" y="1014025"/>
            <a:ext cx="5505600" cy="79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Many states or regions currently do not systematically track farm data in their area. </a:t>
            </a:r>
            <a:r>
              <a:rPr lang="en" sz="1500">
                <a:solidFill>
                  <a:schemeClr val="dk1"/>
                </a:solidFill>
                <a:highlight>
                  <a:schemeClr val="lt1"/>
                </a:highlight>
                <a:latin typeface="Calibri"/>
                <a:ea typeface="Calibri"/>
                <a:cs typeface="Calibri"/>
                <a:sym typeface="Calibri"/>
              </a:rPr>
              <a:t>Having farm data is foundational to ensuring the effectiveness of your recruitment efforts:</a:t>
            </a:r>
            <a:endParaRPr sz="1500">
              <a:solidFill>
                <a:schemeClr val="dk1"/>
              </a:solidFill>
              <a:highlight>
                <a:schemeClr val="lt1"/>
              </a:highlight>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185" name="Google Shape;185;p24"/>
          <p:cNvSpPr/>
          <p:nvPr/>
        </p:nvSpPr>
        <p:spPr>
          <a:xfrm flipH="1" rot="-5400000">
            <a:off x="4386600" y="150200"/>
            <a:ext cx="393300" cy="9166500"/>
          </a:xfrm>
          <a:prstGeom prst="rect">
            <a:avLst/>
          </a:prstGeom>
          <a:solidFill>
            <a:srgbClr val="B6D7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86" name="Google Shape;186;p24"/>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026E39"/>
            </a:solidFill>
            <a:prstDash val="solid"/>
            <a:round/>
            <a:headEnd len="sm" w="sm" type="none"/>
            <a:tailEnd len="sm" w="sm" type="none"/>
          </a:ln>
        </p:spPr>
      </p:pic>
      <p:sp>
        <p:nvSpPr>
          <p:cNvPr id="187" name="Google Shape;187;p24"/>
          <p:cNvSpPr txBox="1"/>
          <p:nvPr>
            <p:ph type="title"/>
          </p:nvPr>
        </p:nvSpPr>
        <p:spPr>
          <a:xfrm>
            <a:off x="62925" y="228600"/>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Tracking Farm Data</a:t>
            </a:r>
            <a:endParaRPr sz="2200">
              <a:solidFill>
                <a:srgbClr val="FFFFFF"/>
              </a:solidFill>
            </a:endParaRPr>
          </a:p>
        </p:txBody>
      </p:sp>
      <p:sp>
        <p:nvSpPr>
          <p:cNvPr id="188" name="Google Shape;188;p24"/>
          <p:cNvSpPr txBox="1"/>
          <p:nvPr/>
        </p:nvSpPr>
        <p:spPr>
          <a:xfrm>
            <a:off x="0" y="2057400"/>
            <a:ext cx="5505600" cy="20088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chemeClr val="lt1"/>
                </a:highlight>
                <a:latin typeface="Calibri"/>
                <a:ea typeface="Calibri"/>
                <a:cs typeface="Calibri"/>
                <a:sym typeface="Calibri"/>
              </a:rPr>
              <a:t>Tracking farm data is a necessary step for creating the maps as requested by OME in the Non-regulatory Guidance</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Tracking farm data makes recruiting easier</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chemeClr val="lt1"/>
                </a:highlight>
                <a:latin typeface="Calibri"/>
                <a:ea typeface="Calibri"/>
                <a:cs typeface="Calibri"/>
                <a:sym typeface="Calibri"/>
              </a:rPr>
              <a:t>Tracking farm data </a:t>
            </a:r>
            <a:r>
              <a:rPr lang="en" sz="1500">
                <a:solidFill>
                  <a:schemeClr val="dk1"/>
                </a:solidFill>
                <a:highlight>
                  <a:srgbClr val="FFFFFF"/>
                </a:highlight>
                <a:latin typeface="Calibri"/>
                <a:ea typeface="Calibri"/>
                <a:cs typeface="Calibri"/>
                <a:sym typeface="Calibri"/>
              </a:rPr>
              <a:t>helps you create and implement a recruiting plan</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Tracking farm data will help you evaluate how effective your efforts are being</a:t>
            </a:r>
            <a:endParaRPr sz="1500">
              <a:solidFill>
                <a:schemeClr val="dk1"/>
              </a:solidFill>
              <a:highlight>
                <a:srgbClr val="FFFFFF"/>
              </a:highlight>
              <a:latin typeface="Calibri"/>
              <a:ea typeface="Calibri"/>
              <a:cs typeface="Calibri"/>
              <a:sym typeface="Calibri"/>
            </a:endParaRPr>
          </a:p>
        </p:txBody>
      </p:sp>
      <p:sp>
        <p:nvSpPr>
          <p:cNvPr id="189" name="Google Shape;189;p24"/>
          <p:cNvSpPr/>
          <p:nvPr/>
        </p:nvSpPr>
        <p:spPr>
          <a:xfrm>
            <a:off x="5505600" y="78525"/>
            <a:ext cx="3414300" cy="4240500"/>
          </a:xfrm>
          <a:prstGeom prst="rect">
            <a:avLst/>
          </a:prstGeom>
          <a:solidFill>
            <a:srgbClr val="026E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0" name="Google Shape;190;p24"/>
          <p:cNvPicPr preferRelativeResize="0"/>
          <p:nvPr/>
        </p:nvPicPr>
        <p:blipFill rotWithShape="1">
          <a:blip r:embed="rId4">
            <a:alphaModFix/>
          </a:blip>
          <a:srcRect b="8819" l="0" r="0" t="6131"/>
          <a:stretch/>
        </p:blipFill>
        <p:spPr>
          <a:xfrm>
            <a:off x="5673100" y="245175"/>
            <a:ext cx="3108375" cy="3968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5"/>
          <p:cNvSpPr/>
          <p:nvPr/>
        </p:nvSpPr>
        <p:spPr>
          <a:xfrm flipH="1" rot="-5400000">
            <a:off x="4386600" y="-4082700"/>
            <a:ext cx="393300" cy="9166500"/>
          </a:xfrm>
          <a:prstGeom prst="rect">
            <a:avLst/>
          </a:prstGeom>
          <a:solidFill>
            <a:srgbClr val="026E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96" name="Google Shape;196;p25"/>
          <p:cNvSpPr/>
          <p:nvPr/>
        </p:nvSpPr>
        <p:spPr>
          <a:xfrm flipH="1" rot="-5400000">
            <a:off x="4386600" y="150200"/>
            <a:ext cx="393300" cy="9166500"/>
          </a:xfrm>
          <a:prstGeom prst="rect">
            <a:avLst/>
          </a:prstGeom>
          <a:solidFill>
            <a:srgbClr val="B6D7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97" name="Google Shape;197;p25"/>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026E39"/>
            </a:solidFill>
            <a:prstDash val="solid"/>
            <a:round/>
            <a:headEnd len="sm" w="sm" type="none"/>
            <a:tailEnd len="sm" w="sm" type="none"/>
          </a:ln>
        </p:spPr>
      </p:pic>
      <p:sp>
        <p:nvSpPr>
          <p:cNvPr id="198" name="Google Shape;198;p25"/>
          <p:cNvSpPr txBox="1"/>
          <p:nvPr>
            <p:ph type="title"/>
          </p:nvPr>
        </p:nvSpPr>
        <p:spPr>
          <a:xfrm>
            <a:off x="62925" y="228600"/>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How to Track Farm Data</a:t>
            </a:r>
            <a:endParaRPr sz="2200">
              <a:solidFill>
                <a:srgbClr val="FFFFFF"/>
              </a:solidFill>
            </a:endParaRPr>
          </a:p>
        </p:txBody>
      </p:sp>
      <p:sp>
        <p:nvSpPr>
          <p:cNvPr id="199" name="Google Shape;199;p25"/>
          <p:cNvSpPr txBox="1"/>
          <p:nvPr/>
        </p:nvSpPr>
        <p:spPr>
          <a:xfrm>
            <a:off x="0" y="1143000"/>
            <a:ext cx="5505600" cy="2274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chemeClr val="lt1"/>
                </a:highlight>
                <a:latin typeface="Calibri"/>
                <a:ea typeface="Calibri"/>
                <a:cs typeface="Calibri"/>
                <a:sym typeface="Calibri"/>
              </a:rPr>
              <a:t>Regularly research your region and search for farms and agribusinesses in your area.</a:t>
            </a:r>
            <a:endParaRPr sz="1500">
              <a:solidFill>
                <a:schemeClr val="dk1"/>
              </a:solidFill>
              <a:highlight>
                <a:schemeClr val="lt1"/>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chemeClr val="lt1"/>
                </a:highlight>
                <a:latin typeface="Calibri"/>
                <a:ea typeface="Calibri"/>
                <a:cs typeface="Calibri"/>
                <a:sym typeface="Calibri"/>
              </a:rPr>
              <a:t>Download H2A available for your state to see</a:t>
            </a:r>
            <a:endParaRPr sz="1500">
              <a:solidFill>
                <a:schemeClr val="dk1"/>
              </a:solidFill>
              <a:highlight>
                <a:schemeClr val="lt1"/>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chemeClr val="lt1"/>
                </a:highlight>
                <a:latin typeface="Calibri"/>
                <a:ea typeface="Calibri"/>
                <a:cs typeface="Calibri"/>
                <a:sym typeface="Calibri"/>
              </a:rPr>
              <a:t>Create a database of locations visited by recruiters and the results of those visits.</a:t>
            </a:r>
            <a:endParaRPr sz="1500">
              <a:solidFill>
                <a:schemeClr val="dk1"/>
              </a:solidFill>
              <a:highlight>
                <a:schemeClr val="lt1"/>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chemeClr val="lt1"/>
                </a:highlight>
                <a:latin typeface="Calibri"/>
                <a:ea typeface="Calibri"/>
                <a:cs typeface="Calibri"/>
                <a:sym typeface="Calibri"/>
              </a:rPr>
              <a:t>When collecting COEs make sure you are collecting the information of the farm that the Migratory Agricultural Worker is employed</a:t>
            </a:r>
            <a:endParaRPr sz="1500">
              <a:solidFill>
                <a:schemeClr val="dk1"/>
              </a:solidFill>
              <a:highlight>
                <a:schemeClr val="lt1"/>
              </a:highlight>
              <a:latin typeface="Calibri"/>
              <a:ea typeface="Calibri"/>
              <a:cs typeface="Calibri"/>
              <a:sym typeface="Calibri"/>
            </a:endParaRPr>
          </a:p>
        </p:txBody>
      </p:sp>
      <p:sp>
        <p:nvSpPr>
          <p:cNvPr id="200" name="Google Shape;200;p25"/>
          <p:cNvSpPr/>
          <p:nvPr/>
        </p:nvSpPr>
        <p:spPr>
          <a:xfrm>
            <a:off x="5505600" y="78525"/>
            <a:ext cx="3414300" cy="4240500"/>
          </a:xfrm>
          <a:prstGeom prst="rect">
            <a:avLst/>
          </a:prstGeom>
          <a:solidFill>
            <a:srgbClr val="026E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1" name="Google Shape;201;p25"/>
          <p:cNvPicPr preferRelativeResize="0"/>
          <p:nvPr/>
        </p:nvPicPr>
        <p:blipFill rotWithShape="1">
          <a:blip r:embed="rId4">
            <a:alphaModFix/>
          </a:blip>
          <a:srcRect b="8819" l="0" r="0" t="6131"/>
          <a:stretch/>
        </p:blipFill>
        <p:spPr>
          <a:xfrm>
            <a:off x="5673100" y="245175"/>
            <a:ext cx="3108375" cy="3968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6"/>
          <p:cNvSpPr/>
          <p:nvPr/>
        </p:nvSpPr>
        <p:spPr>
          <a:xfrm flipH="1" rot="-5400000">
            <a:off x="4386600" y="-4082700"/>
            <a:ext cx="393300" cy="9166500"/>
          </a:xfrm>
          <a:prstGeom prst="rect">
            <a:avLst/>
          </a:prstGeom>
          <a:solidFill>
            <a:srgbClr val="026E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07" name="Google Shape;207;p26"/>
          <p:cNvSpPr/>
          <p:nvPr/>
        </p:nvSpPr>
        <p:spPr>
          <a:xfrm flipH="1" rot="-5400000">
            <a:off x="4386600" y="150200"/>
            <a:ext cx="393300" cy="9166500"/>
          </a:xfrm>
          <a:prstGeom prst="rect">
            <a:avLst/>
          </a:prstGeom>
          <a:solidFill>
            <a:srgbClr val="B6D7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08" name="Google Shape;208;p26"/>
          <p:cNvSpPr/>
          <p:nvPr/>
        </p:nvSpPr>
        <p:spPr>
          <a:xfrm>
            <a:off x="5505600" y="78525"/>
            <a:ext cx="3414300" cy="4240500"/>
          </a:xfrm>
          <a:prstGeom prst="rect">
            <a:avLst/>
          </a:prstGeom>
          <a:solidFill>
            <a:srgbClr val="026E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9" name="Google Shape;209;p26"/>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026E39"/>
            </a:solidFill>
            <a:prstDash val="solid"/>
            <a:round/>
            <a:headEnd len="sm" w="sm" type="none"/>
            <a:tailEnd len="sm" w="sm" type="none"/>
          </a:ln>
        </p:spPr>
      </p:pic>
      <p:sp>
        <p:nvSpPr>
          <p:cNvPr id="210" name="Google Shape;210;p26"/>
          <p:cNvSpPr txBox="1"/>
          <p:nvPr>
            <p:ph type="title"/>
          </p:nvPr>
        </p:nvSpPr>
        <p:spPr>
          <a:xfrm>
            <a:off x="62925" y="228600"/>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How to Track Farm Data</a:t>
            </a:r>
            <a:endParaRPr sz="2200">
              <a:solidFill>
                <a:srgbClr val="FFFFFF"/>
              </a:solidFill>
            </a:endParaRPr>
          </a:p>
        </p:txBody>
      </p:sp>
      <p:sp>
        <p:nvSpPr>
          <p:cNvPr id="211" name="Google Shape;211;p26"/>
          <p:cNvSpPr txBox="1"/>
          <p:nvPr/>
        </p:nvSpPr>
        <p:spPr>
          <a:xfrm>
            <a:off x="0" y="1143000"/>
            <a:ext cx="5505600" cy="297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000">
                <a:solidFill>
                  <a:schemeClr val="dk1"/>
                </a:solidFill>
                <a:highlight>
                  <a:schemeClr val="lt1"/>
                </a:highlight>
                <a:latin typeface="Calibri"/>
                <a:ea typeface="Calibri"/>
                <a:cs typeface="Calibri"/>
                <a:sym typeface="Calibri"/>
              </a:rPr>
              <a:t>Store all information collected and gathered in an database, excel spreadsheet, or master list </a:t>
            </a:r>
            <a:r>
              <a:rPr lang="en" sz="2000">
                <a:solidFill>
                  <a:schemeClr val="dk1"/>
                </a:solidFill>
                <a:highlight>
                  <a:schemeClr val="lt1"/>
                </a:highlight>
                <a:latin typeface="Calibri"/>
                <a:ea typeface="Calibri"/>
                <a:cs typeface="Calibri"/>
                <a:sym typeface="Calibri"/>
              </a:rPr>
              <a:t>that</a:t>
            </a:r>
            <a:r>
              <a:rPr lang="en" sz="2000">
                <a:solidFill>
                  <a:schemeClr val="dk1"/>
                </a:solidFill>
                <a:highlight>
                  <a:schemeClr val="lt1"/>
                </a:highlight>
                <a:latin typeface="Calibri"/>
                <a:ea typeface="Calibri"/>
                <a:cs typeface="Calibri"/>
                <a:sym typeface="Calibri"/>
              </a:rPr>
              <a:t> is available for all Identification and Recruitment staff. This will prevent loss of information in case of staff turnover.</a:t>
            </a:r>
            <a:endParaRPr sz="2000">
              <a:solidFill>
                <a:schemeClr val="dk1"/>
              </a:solidFill>
              <a:highlight>
                <a:schemeClr val="lt1"/>
              </a:highlight>
              <a:latin typeface="Calibri"/>
              <a:ea typeface="Calibri"/>
              <a:cs typeface="Calibri"/>
              <a:sym typeface="Calibri"/>
            </a:endParaRPr>
          </a:p>
          <a:p>
            <a:pPr indent="0" lvl="0" marL="0" rtl="0" algn="l">
              <a:lnSpc>
                <a:spcPct val="115000"/>
              </a:lnSpc>
              <a:spcBef>
                <a:spcPts val="0"/>
              </a:spcBef>
              <a:spcAft>
                <a:spcPts val="0"/>
              </a:spcAft>
              <a:buNone/>
            </a:pPr>
            <a:r>
              <a:t/>
            </a:r>
            <a:endParaRPr sz="2000">
              <a:solidFill>
                <a:schemeClr val="dk1"/>
              </a:solidFill>
              <a:highlight>
                <a:schemeClr val="lt1"/>
              </a:highlight>
              <a:latin typeface="Calibri"/>
              <a:ea typeface="Calibri"/>
              <a:cs typeface="Calibri"/>
              <a:sym typeface="Calibri"/>
            </a:endParaRPr>
          </a:p>
          <a:p>
            <a:pPr indent="0" lvl="0" marL="0" rtl="0" algn="l">
              <a:lnSpc>
                <a:spcPct val="115000"/>
              </a:lnSpc>
              <a:spcBef>
                <a:spcPts val="0"/>
              </a:spcBef>
              <a:spcAft>
                <a:spcPts val="0"/>
              </a:spcAft>
              <a:buNone/>
            </a:pPr>
            <a:r>
              <a:rPr lang="en" sz="2000">
                <a:solidFill>
                  <a:schemeClr val="dk1"/>
                </a:solidFill>
                <a:highlight>
                  <a:schemeClr val="lt1"/>
                </a:highlight>
                <a:latin typeface="Calibri"/>
                <a:ea typeface="Calibri"/>
                <a:cs typeface="Calibri"/>
                <a:sym typeface="Calibri"/>
              </a:rPr>
              <a:t>Keep all data for at least 5 years to help you see the bigger picture.</a:t>
            </a:r>
            <a:endParaRPr sz="2000">
              <a:solidFill>
                <a:schemeClr val="dk1"/>
              </a:solidFill>
              <a:highlight>
                <a:schemeClr val="lt1"/>
              </a:highlight>
              <a:latin typeface="Calibri"/>
              <a:ea typeface="Calibri"/>
              <a:cs typeface="Calibri"/>
              <a:sym typeface="Calibri"/>
            </a:endParaRPr>
          </a:p>
        </p:txBody>
      </p:sp>
      <p:pic>
        <p:nvPicPr>
          <p:cNvPr id="212" name="Google Shape;212;p26"/>
          <p:cNvPicPr preferRelativeResize="0"/>
          <p:nvPr/>
        </p:nvPicPr>
        <p:blipFill rotWithShape="1">
          <a:blip r:embed="rId4">
            <a:alphaModFix/>
          </a:blip>
          <a:srcRect b="8819" l="0" r="0" t="6131"/>
          <a:stretch/>
        </p:blipFill>
        <p:spPr>
          <a:xfrm>
            <a:off x="5673100" y="245175"/>
            <a:ext cx="3108375" cy="3968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7"/>
          <p:cNvSpPr/>
          <p:nvPr/>
        </p:nvSpPr>
        <p:spPr>
          <a:xfrm flipH="1" rot="-5400000">
            <a:off x="4386600" y="-4082700"/>
            <a:ext cx="393300" cy="9166500"/>
          </a:xfrm>
          <a:prstGeom prst="rect">
            <a:avLst/>
          </a:prstGeom>
          <a:solidFill>
            <a:srgbClr val="026E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18" name="Google Shape;218;p27"/>
          <p:cNvSpPr txBox="1"/>
          <p:nvPr>
            <p:ph idx="1" type="body"/>
          </p:nvPr>
        </p:nvSpPr>
        <p:spPr>
          <a:xfrm>
            <a:off x="0" y="785425"/>
            <a:ext cx="5505600" cy="33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A Community Profile is a spreadsheet that tracks farms and other agribusinesses in your county, community contacts that might help your ID&amp;R efforts, partner organizations, housing sites, government agricultural agencies, and other important recruiting locations you may want to track. Profiles should include:</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219" name="Google Shape;219;p27"/>
          <p:cNvSpPr/>
          <p:nvPr/>
        </p:nvSpPr>
        <p:spPr>
          <a:xfrm flipH="1" rot="-5400000">
            <a:off x="4386600" y="150200"/>
            <a:ext cx="393300" cy="9166500"/>
          </a:xfrm>
          <a:prstGeom prst="rect">
            <a:avLst/>
          </a:prstGeom>
          <a:solidFill>
            <a:srgbClr val="B6D7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20" name="Google Shape;220;p27"/>
          <p:cNvSpPr/>
          <p:nvPr/>
        </p:nvSpPr>
        <p:spPr>
          <a:xfrm>
            <a:off x="5505600" y="78525"/>
            <a:ext cx="3414300" cy="3583800"/>
          </a:xfrm>
          <a:prstGeom prst="rect">
            <a:avLst/>
          </a:prstGeom>
          <a:solidFill>
            <a:srgbClr val="026E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1" name="Google Shape;221;p27"/>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026E39"/>
            </a:solidFill>
            <a:prstDash val="solid"/>
            <a:round/>
            <a:headEnd len="sm" w="sm" type="none"/>
            <a:tailEnd len="sm" w="sm" type="none"/>
          </a:ln>
        </p:spPr>
      </p:pic>
      <p:sp>
        <p:nvSpPr>
          <p:cNvPr id="222" name="Google Shape;222;p27"/>
          <p:cNvSpPr txBox="1"/>
          <p:nvPr>
            <p:ph type="title"/>
          </p:nvPr>
        </p:nvSpPr>
        <p:spPr>
          <a:xfrm>
            <a:off x="62925" y="228600"/>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Creating Community Profiles</a:t>
            </a:r>
            <a:endParaRPr sz="2200">
              <a:solidFill>
                <a:srgbClr val="FFFFFF"/>
              </a:solidFill>
            </a:endParaRPr>
          </a:p>
        </p:txBody>
      </p:sp>
      <p:sp>
        <p:nvSpPr>
          <p:cNvPr id="223" name="Google Shape;223;p27"/>
          <p:cNvSpPr txBox="1"/>
          <p:nvPr/>
        </p:nvSpPr>
        <p:spPr>
          <a:xfrm>
            <a:off x="0" y="2209800"/>
            <a:ext cx="5505600" cy="20088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chemeClr val="lt1"/>
                </a:highlight>
                <a:latin typeface="Calibri"/>
                <a:ea typeface="Calibri"/>
                <a:cs typeface="Calibri"/>
                <a:sym typeface="Calibri"/>
              </a:rPr>
              <a:t>Name of location</a:t>
            </a:r>
            <a:endParaRPr sz="1500">
              <a:solidFill>
                <a:schemeClr val="dk1"/>
              </a:solidFill>
              <a:highlight>
                <a:schemeClr val="lt1"/>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chemeClr val="lt1"/>
                </a:highlight>
                <a:latin typeface="Calibri"/>
                <a:ea typeface="Calibri"/>
                <a:cs typeface="Calibri"/>
                <a:sym typeface="Calibri"/>
              </a:rPr>
              <a:t>Address</a:t>
            </a:r>
            <a:endParaRPr sz="1500">
              <a:solidFill>
                <a:schemeClr val="dk1"/>
              </a:solidFill>
              <a:highlight>
                <a:schemeClr val="lt1"/>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chemeClr val="lt1"/>
                </a:highlight>
                <a:latin typeface="Calibri"/>
                <a:ea typeface="Calibri"/>
                <a:cs typeface="Calibri"/>
                <a:sym typeface="Calibri"/>
              </a:rPr>
              <a:t>Contact Information</a:t>
            </a:r>
            <a:endParaRPr sz="1500">
              <a:solidFill>
                <a:schemeClr val="dk1"/>
              </a:solidFill>
              <a:highlight>
                <a:schemeClr val="lt1"/>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chemeClr val="lt1"/>
                </a:highlight>
                <a:latin typeface="Calibri"/>
                <a:ea typeface="Calibri"/>
                <a:cs typeface="Calibri"/>
                <a:sym typeface="Calibri"/>
              </a:rPr>
              <a:t>Name of person to contact</a:t>
            </a:r>
            <a:endParaRPr sz="1500">
              <a:solidFill>
                <a:schemeClr val="dk1"/>
              </a:solidFill>
              <a:highlight>
                <a:schemeClr val="lt1"/>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chemeClr val="lt1"/>
                </a:highlight>
                <a:latin typeface="Calibri"/>
                <a:ea typeface="Calibri"/>
                <a:cs typeface="Calibri"/>
                <a:sym typeface="Calibri"/>
              </a:rPr>
              <a:t>How many workers they may employee</a:t>
            </a:r>
            <a:endParaRPr sz="1500">
              <a:solidFill>
                <a:schemeClr val="dk1"/>
              </a:solidFill>
              <a:highlight>
                <a:schemeClr val="lt1"/>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chemeClr val="lt1"/>
                </a:highlight>
                <a:latin typeface="Calibri"/>
                <a:ea typeface="Calibri"/>
                <a:cs typeface="Calibri"/>
                <a:sym typeface="Calibri"/>
              </a:rPr>
              <a:t>When they were last contacted</a:t>
            </a:r>
            <a:endParaRPr sz="1500">
              <a:solidFill>
                <a:schemeClr val="dk1"/>
              </a:solidFill>
              <a:highlight>
                <a:schemeClr val="lt1"/>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chemeClr val="lt1"/>
                </a:highlight>
                <a:latin typeface="Calibri"/>
                <a:ea typeface="Calibri"/>
                <a:cs typeface="Calibri"/>
                <a:sym typeface="Calibri"/>
              </a:rPr>
              <a:t>Important notes about the location</a:t>
            </a:r>
            <a:endParaRPr sz="1500">
              <a:solidFill>
                <a:schemeClr val="dk1"/>
              </a:solidFill>
              <a:highlight>
                <a:schemeClr val="lt1"/>
              </a:highlight>
              <a:latin typeface="Calibri"/>
              <a:ea typeface="Calibri"/>
              <a:cs typeface="Calibri"/>
              <a:sym typeface="Calibri"/>
            </a:endParaRPr>
          </a:p>
        </p:txBody>
      </p:sp>
      <p:pic>
        <p:nvPicPr>
          <p:cNvPr id="224" name="Google Shape;224;p27"/>
          <p:cNvPicPr preferRelativeResize="0"/>
          <p:nvPr/>
        </p:nvPicPr>
        <p:blipFill rotWithShape="1">
          <a:blip r:embed="rId4">
            <a:alphaModFix/>
          </a:blip>
          <a:srcRect b="0" l="16163" r="20472" t="0"/>
          <a:stretch/>
        </p:blipFill>
        <p:spPr>
          <a:xfrm>
            <a:off x="5661900" y="237900"/>
            <a:ext cx="3101699" cy="32650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8"/>
          <p:cNvSpPr/>
          <p:nvPr/>
        </p:nvSpPr>
        <p:spPr>
          <a:xfrm flipH="1" rot="-5400000">
            <a:off x="4386600" y="150200"/>
            <a:ext cx="393300" cy="9166500"/>
          </a:xfrm>
          <a:prstGeom prst="rect">
            <a:avLst/>
          </a:prstGeom>
          <a:solidFill>
            <a:srgbClr val="B6D7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230" name="Google Shape;230;p28"/>
          <p:cNvPicPr preferRelativeResize="0"/>
          <p:nvPr/>
        </p:nvPicPr>
        <p:blipFill>
          <a:blip r:embed="rId3">
            <a:alphaModFix/>
          </a:blip>
          <a:stretch>
            <a:fillRect/>
          </a:stretch>
        </p:blipFill>
        <p:spPr>
          <a:xfrm>
            <a:off x="794225" y="0"/>
            <a:ext cx="8217583" cy="4536799"/>
          </a:xfrm>
          <a:prstGeom prst="rect">
            <a:avLst/>
          </a:prstGeom>
          <a:noFill/>
          <a:ln cap="flat" cmpd="sng" w="9525">
            <a:solidFill>
              <a:srgbClr val="000000"/>
            </a:solidFill>
            <a:prstDash val="solid"/>
            <a:round/>
            <a:headEnd len="sm" w="sm" type="none"/>
            <a:tailEnd len="sm" w="sm" type="none"/>
          </a:ln>
        </p:spPr>
      </p:pic>
      <p:pic>
        <p:nvPicPr>
          <p:cNvPr id="231" name="Google Shape;231;p28"/>
          <p:cNvPicPr preferRelativeResize="0"/>
          <p:nvPr/>
        </p:nvPicPr>
        <p:blipFill>
          <a:blip r:embed="rId4">
            <a:alphaModFix/>
          </a:blip>
          <a:stretch>
            <a:fillRect/>
          </a:stretch>
        </p:blipFill>
        <p:spPr>
          <a:xfrm>
            <a:off x="77805" y="4374323"/>
            <a:ext cx="1289304" cy="692658"/>
          </a:xfrm>
          <a:prstGeom prst="rect">
            <a:avLst/>
          </a:prstGeom>
          <a:noFill/>
          <a:ln cap="flat" cmpd="sng" w="9525">
            <a:solidFill>
              <a:srgbClr val="026E39"/>
            </a:solidFill>
            <a:prstDash val="solid"/>
            <a:round/>
            <a:headEnd len="sm" w="sm" type="none"/>
            <a:tailEnd len="sm" w="sm" type="none"/>
          </a:ln>
        </p:spPr>
      </p:pic>
      <p:sp>
        <p:nvSpPr>
          <p:cNvPr id="232" name="Google Shape;232;p28"/>
          <p:cNvSpPr txBox="1"/>
          <p:nvPr/>
        </p:nvSpPr>
        <p:spPr>
          <a:xfrm>
            <a:off x="3059725" y="3585350"/>
            <a:ext cx="2131200" cy="400200"/>
          </a:xfrm>
          <a:prstGeom prst="rect">
            <a:avLst/>
          </a:prstGeom>
          <a:solidFill>
            <a:srgbClr val="026E3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FFFF"/>
                </a:solidFill>
              </a:rPr>
              <a:t>Tabs to stay organized</a:t>
            </a:r>
            <a:endParaRPr b="1">
              <a:solidFill>
                <a:srgbClr val="FFFFFF"/>
              </a:solidFill>
            </a:endParaRPr>
          </a:p>
        </p:txBody>
      </p:sp>
      <p:cxnSp>
        <p:nvCxnSpPr>
          <p:cNvPr id="233" name="Google Shape;233;p28"/>
          <p:cNvCxnSpPr/>
          <p:nvPr/>
        </p:nvCxnSpPr>
        <p:spPr>
          <a:xfrm flipH="1">
            <a:off x="2487025" y="3937850"/>
            <a:ext cx="648900" cy="376800"/>
          </a:xfrm>
          <a:prstGeom prst="straightConnector1">
            <a:avLst/>
          </a:prstGeom>
          <a:noFill/>
          <a:ln cap="flat" cmpd="sng" w="28575">
            <a:solidFill>
              <a:srgbClr val="026E39"/>
            </a:solidFill>
            <a:prstDash val="solid"/>
            <a:round/>
            <a:headEnd len="med" w="med" type="none"/>
            <a:tailEnd len="med" w="med" type="triangle"/>
          </a:ln>
        </p:spPr>
      </p:cxnSp>
      <p:cxnSp>
        <p:nvCxnSpPr>
          <p:cNvPr id="234" name="Google Shape;234;p28"/>
          <p:cNvCxnSpPr/>
          <p:nvPr/>
        </p:nvCxnSpPr>
        <p:spPr>
          <a:xfrm>
            <a:off x="5130500" y="3930025"/>
            <a:ext cx="424500" cy="400500"/>
          </a:xfrm>
          <a:prstGeom prst="straightConnector1">
            <a:avLst/>
          </a:prstGeom>
          <a:noFill/>
          <a:ln cap="flat" cmpd="sng" w="28575">
            <a:solidFill>
              <a:srgbClr val="026E39"/>
            </a:solidFill>
            <a:prstDash val="solid"/>
            <a:round/>
            <a:headEnd len="med" w="med" type="none"/>
            <a:tailEnd len="med" w="med" type="triangle"/>
          </a:ln>
        </p:spPr>
      </p:cxnSp>
      <p:sp>
        <p:nvSpPr>
          <p:cNvPr id="235" name="Google Shape;235;p28"/>
          <p:cNvSpPr txBox="1"/>
          <p:nvPr/>
        </p:nvSpPr>
        <p:spPr>
          <a:xfrm>
            <a:off x="154000" y="1438400"/>
            <a:ext cx="2052600" cy="615600"/>
          </a:xfrm>
          <a:prstGeom prst="rect">
            <a:avLst/>
          </a:prstGeom>
          <a:solidFill>
            <a:srgbClr val="026E3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FFFF"/>
                </a:solidFill>
              </a:rPr>
              <a:t>Explanation for what each tab includes</a:t>
            </a:r>
            <a:endParaRPr b="1">
              <a:solidFill>
                <a:srgbClr val="FFFFFF"/>
              </a:solidFill>
            </a:endParaRPr>
          </a:p>
        </p:txBody>
      </p:sp>
      <p:cxnSp>
        <p:nvCxnSpPr>
          <p:cNvPr id="236" name="Google Shape;236;p28"/>
          <p:cNvCxnSpPr/>
          <p:nvPr/>
        </p:nvCxnSpPr>
        <p:spPr>
          <a:xfrm flipH="1" rot="10800000">
            <a:off x="411800" y="1041675"/>
            <a:ext cx="629100" cy="537000"/>
          </a:xfrm>
          <a:prstGeom prst="straightConnector1">
            <a:avLst/>
          </a:prstGeom>
          <a:noFill/>
          <a:ln cap="flat" cmpd="sng" w="28575">
            <a:solidFill>
              <a:srgbClr val="026E39"/>
            </a:solidFill>
            <a:prstDash val="solid"/>
            <a:round/>
            <a:headEnd len="med" w="med" type="none"/>
            <a:tailEnd len="med" w="med" type="triangle"/>
          </a:ln>
        </p:spPr>
      </p:cxnSp>
      <p:sp>
        <p:nvSpPr>
          <p:cNvPr id="237" name="Google Shape;237;p28"/>
          <p:cNvSpPr txBox="1"/>
          <p:nvPr/>
        </p:nvSpPr>
        <p:spPr>
          <a:xfrm>
            <a:off x="6030675" y="2095550"/>
            <a:ext cx="2052600" cy="1046700"/>
          </a:xfrm>
          <a:prstGeom prst="rect">
            <a:avLst/>
          </a:prstGeom>
          <a:solidFill>
            <a:srgbClr val="026E3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FFFF"/>
                </a:solidFill>
              </a:rPr>
              <a:t>Clearly labeled columns and space to track when location was contacted</a:t>
            </a:r>
            <a:endParaRPr b="1">
              <a:solidFill>
                <a:srgbClr val="FFFFFF"/>
              </a:solidFill>
            </a:endParaRPr>
          </a:p>
        </p:txBody>
      </p:sp>
      <p:cxnSp>
        <p:nvCxnSpPr>
          <p:cNvPr id="238" name="Google Shape;238;p28"/>
          <p:cNvCxnSpPr/>
          <p:nvPr/>
        </p:nvCxnSpPr>
        <p:spPr>
          <a:xfrm flipH="1" rot="10800000">
            <a:off x="7614475" y="1398100"/>
            <a:ext cx="236400" cy="821700"/>
          </a:xfrm>
          <a:prstGeom prst="straightConnector1">
            <a:avLst/>
          </a:prstGeom>
          <a:noFill/>
          <a:ln cap="flat" cmpd="sng" w="28575">
            <a:solidFill>
              <a:srgbClr val="026E39"/>
            </a:solidFill>
            <a:prstDash val="solid"/>
            <a:round/>
            <a:headEnd len="med" w="med" type="none"/>
            <a:tailEnd len="med" w="med" type="triangle"/>
          </a:ln>
        </p:spPr>
      </p:cxnSp>
      <p:cxnSp>
        <p:nvCxnSpPr>
          <p:cNvPr id="239" name="Google Shape;239;p28"/>
          <p:cNvCxnSpPr/>
          <p:nvPr/>
        </p:nvCxnSpPr>
        <p:spPr>
          <a:xfrm rot="10800000">
            <a:off x="5439100" y="1418000"/>
            <a:ext cx="701400" cy="765900"/>
          </a:xfrm>
          <a:prstGeom prst="straightConnector1">
            <a:avLst/>
          </a:prstGeom>
          <a:noFill/>
          <a:ln cap="flat" cmpd="sng" w="28575">
            <a:solidFill>
              <a:srgbClr val="026E39"/>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9"/>
          <p:cNvSpPr/>
          <p:nvPr/>
        </p:nvSpPr>
        <p:spPr>
          <a:xfrm flipH="1" rot="-5400000">
            <a:off x="4386600" y="-4082700"/>
            <a:ext cx="393300" cy="9166500"/>
          </a:xfrm>
          <a:prstGeom prst="rect">
            <a:avLst/>
          </a:prstGeom>
          <a:solidFill>
            <a:srgbClr val="026E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45" name="Google Shape;245;p29"/>
          <p:cNvSpPr txBox="1"/>
          <p:nvPr>
            <p:ph idx="1" type="body"/>
          </p:nvPr>
        </p:nvSpPr>
        <p:spPr>
          <a:xfrm>
            <a:off x="0" y="1014025"/>
            <a:ext cx="5505600" cy="315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Monitoring recruitment efforts is a responsibility listed in the Non-Regulatory Guidance and a critical part of OME's recommended quality control process. Monitoring recruitment efforts is not about micromanaging recruiters. </a:t>
            </a:r>
            <a:r>
              <a:rPr lang="en" sz="1500">
                <a:solidFill>
                  <a:schemeClr val="dk1"/>
                </a:solidFill>
                <a:latin typeface="Calibri"/>
                <a:ea typeface="Calibri"/>
                <a:cs typeface="Calibri"/>
                <a:sym typeface="Calibri"/>
              </a:rPr>
              <a:t>Monitoring recruitment efforts is about knowing what is occurring so you can properly evaluate your program's ID&amp;R strategy and effectiveness.</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rPr lang="en" sz="1500">
                <a:solidFill>
                  <a:schemeClr val="dk1"/>
                </a:solidFill>
                <a:latin typeface="Calibri"/>
                <a:ea typeface="Calibri"/>
                <a:cs typeface="Calibri"/>
                <a:sym typeface="Calibri"/>
              </a:rPr>
              <a:t>Monitoring recruitment efforts allows supervisors to  provide much needed support to recruiters.</a:t>
            </a:r>
            <a:r>
              <a:rPr lang="en" sz="1500">
                <a:solidFill>
                  <a:schemeClr val="dk1"/>
                </a:solidFill>
                <a:latin typeface="Calibri"/>
                <a:ea typeface="Calibri"/>
                <a:cs typeface="Calibri"/>
                <a:sym typeface="Calibri"/>
              </a:rPr>
              <a:t> When a supervisor is aware of what recruiters are doing they can provide ideas and resources that can help them be as effective as possible.</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246" name="Google Shape;246;p29"/>
          <p:cNvSpPr/>
          <p:nvPr/>
        </p:nvSpPr>
        <p:spPr>
          <a:xfrm flipH="1" rot="-5400000">
            <a:off x="4386600" y="150200"/>
            <a:ext cx="393300" cy="9166500"/>
          </a:xfrm>
          <a:prstGeom prst="rect">
            <a:avLst/>
          </a:prstGeom>
          <a:solidFill>
            <a:srgbClr val="B6D7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247" name="Google Shape;247;p29"/>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026E39"/>
            </a:solidFill>
            <a:prstDash val="solid"/>
            <a:round/>
            <a:headEnd len="sm" w="sm" type="none"/>
            <a:tailEnd len="sm" w="sm" type="none"/>
          </a:ln>
        </p:spPr>
      </p:pic>
      <p:sp>
        <p:nvSpPr>
          <p:cNvPr id="248" name="Google Shape;248;p29"/>
          <p:cNvSpPr txBox="1"/>
          <p:nvPr>
            <p:ph type="title"/>
          </p:nvPr>
        </p:nvSpPr>
        <p:spPr>
          <a:xfrm>
            <a:off x="62925" y="228600"/>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Monitoring Recruitment Efforts</a:t>
            </a:r>
            <a:endParaRPr sz="2200">
              <a:solidFill>
                <a:srgbClr val="FFFFFF"/>
              </a:solidFill>
            </a:endParaRPr>
          </a:p>
        </p:txBody>
      </p:sp>
      <p:sp>
        <p:nvSpPr>
          <p:cNvPr id="249" name="Google Shape;249;p29"/>
          <p:cNvSpPr/>
          <p:nvPr/>
        </p:nvSpPr>
        <p:spPr>
          <a:xfrm>
            <a:off x="5505600" y="78525"/>
            <a:ext cx="3414300" cy="4099800"/>
          </a:xfrm>
          <a:prstGeom prst="rect">
            <a:avLst/>
          </a:prstGeom>
          <a:solidFill>
            <a:srgbClr val="026E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0" name="Google Shape;250;p29"/>
          <p:cNvPicPr preferRelativeResize="0"/>
          <p:nvPr/>
        </p:nvPicPr>
        <p:blipFill rotWithShape="1">
          <a:blip r:embed="rId4">
            <a:alphaModFix/>
          </a:blip>
          <a:srcRect b="0" l="32809" r="32830" t="7978"/>
          <a:stretch/>
        </p:blipFill>
        <p:spPr>
          <a:xfrm>
            <a:off x="5641850" y="228600"/>
            <a:ext cx="3141799" cy="3798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0"/>
          <p:cNvSpPr/>
          <p:nvPr/>
        </p:nvSpPr>
        <p:spPr>
          <a:xfrm flipH="1" rot="-5400000">
            <a:off x="4386600" y="-4082700"/>
            <a:ext cx="393300" cy="9166500"/>
          </a:xfrm>
          <a:prstGeom prst="rect">
            <a:avLst/>
          </a:prstGeom>
          <a:solidFill>
            <a:srgbClr val="026E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56" name="Google Shape;256;p30"/>
          <p:cNvSpPr txBox="1"/>
          <p:nvPr>
            <p:ph idx="1" type="body"/>
          </p:nvPr>
        </p:nvSpPr>
        <p:spPr>
          <a:xfrm>
            <a:off x="76200" y="1471225"/>
            <a:ext cx="5505600" cy="166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rPr lang="en" sz="1500">
                <a:solidFill>
                  <a:schemeClr val="dk1"/>
                </a:solidFill>
                <a:latin typeface="Calibri"/>
                <a:ea typeface="Calibri"/>
                <a:cs typeface="Calibri"/>
                <a:sym typeface="Calibri"/>
              </a:rPr>
              <a:t>Individual recruiters can always monitor their own efforts to evaluate how they are doing and reassess their strategies.</a:t>
            </a:r>
            <a:endParaRPr sz="1500">
              <a:solidFill>
                <a:schemeClr val="dk1"/>
              </a:solidFill>
              <a:latin typeface="Calibri"/>
              <a:ea typeface="Calibri"/>
              <a:cs typeface="Calibri"/>
              <a:sym typeface="Calibri"/>
            </a:endParaRPr>
          </a:p>
        </p:txBody>
      </p:sp>
      <p:sp>
        <p:nvSpPr>
          <p:cNvPr id="257" name="Google Shape;257;p30"/>
          <p:cNvSpPr/>
          <p:nvPr/>
        </p:nvSpPr>
        <p:spPr>
          <a:xfrm flipH="1" rot="-5400000">
            <a:off x="4386600" y="150200"/>
            <a:ext cx="393300" cy="9166500"/>
          </a:xfrm>
          <a:prstGeom prst="rect">
            <a:avLst/>
          </a:prstGeom>
          <a:solidFill>
            <a:srgbClr val="B6D7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258" name="Google Shape;258;p30"/>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026E39"/>
            </a:solidFill>
            <a:prstDash val="solid"/>
            <a:round/>
            <a:headEnd len="sm" w="sm" type="none"/>
            <a:tailEnd len="sm" w="sm" type="none"/>
          </a:ln>
        </p:spPr>
      </p:pic>
      <p:sp>
        <p:nvSpPr>
          <p:cNvPr id="259" name="Google Shape;259;p30"/>
          <p:cNvSpPr txBox="1"/>
          <p:nvPr>
            <p:ph type="title"/>
          </p:nvPr>
        </p:nvSpPr>
        <p:spPr>
          <a:xfrm>
            <a:off x="62925" y="228600"/>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Monitoring Recruitment Efforts</a:t>
            </a:r>
            <a:endParaRPr sz="2200">
              <a:solidFill>
                <a:srgbClr val="FFFFFF"/>
              </a:solidFill>
            </a:endParaRPr>
          </a:p>
        </p:txBody>
      </p:sp>
      <p:sp>
        <p:nvSpPr>
          <p:cNvPr id="260" name="Google Shape;260;p30"/>
          <p:cNvSpPr/>
          <p:nvPr/>
        </p:nvSpPr>
        <p:spPr>
          <a:xfrm>
            <a:off x="5505600" y="78525"/>
            <a:ext cx="3414300" cy="4099800"/>
          </a:xfrm>
          <a:prstGeom prst="rect">
            <a:avLst/>
          </a:prstGeom>
          <a:solidFill>
            <a:srgbClr val="026E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1" name="Google Shape;261;p30"/>
          <p:cNvPicPr preferRelativeResize="0"/>
          <p:nvPr/>
        </p:nvPicPr>
        <p:blipFill rotWithShape="1">
          <a:blip r:embed="rId4">
            <a:alphaModFix/>
          </a:blip>
          <a:srcRect b="0" l="32809" r="32830" t="7978"/>
          <a:stretch/>
        </p:blipFill>
        <p:spPr>
          <a:xfrm>
            <a:off x="5641850" y="228600"/>
            <a:ext cx="3141799" cy="3798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1"/>
          <p:cNvSpPr/>
          <p:nvPr/>
        </p:nvSpPr>
        <p:spPr>
          <a:xfrm flipH="1" rot="-5400000">
            <a:off x="4386600" y="-4082700"/>
            <a:ext cx="393300" cy="9166500"/>
          </a:xfrm>
          <a:prstGeom prst="rect">
            <a:avLst/>
          </a:prstGeom>
          <a:solidFill>
            <a:srgbClr val="026E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67" name="Google Shape;267;p31"/>
          <p:cNvSpPr/>
          <p:nvPr/>
        </p:nvSpPr>
        <p:spPr>
          <a:xfrm flipH="1" rot="-5400000">
            <a:off x="4386600" y="150200"/>
            <a:ext cx="393300" cy="9166500"/>
          </a:xfrm>
          <a:prstGeom prst="rect">
            <a:avLst/>
          </a:prstGeom>
          <a:solidFill>
            <a:srgbClr val="B6D7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268" name="Google Shape;268;p31"/>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026E39"/>
            </a:solidFill>
            <a:prstDash val="solid"/>
            <a:round/>
            <a:headEnd len="sm" w="sm" type="none"/>
            <a:tailEnd len="sm" w="sm" type="none"/>
          </a:ln>
        </p:spPr>
      </p:pic>
      <p:sp>
        <p:nvSpPr>
          <p:cNvPr id="269" name="Google Shape;269;p31"/>
          <p:cNvSpPr txBox="1"/>
          <p:nvPr>
            <p:ph type="title"/>
          </p:nvPr>
        </p:nvSpPr>
        <p:spPr>
          <a:xfrm>
            <a:off x="62925" y="228600"/>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Monitoring Recruitment Efforts</a:t>
            </a:r>
            <a:endParaRPr sz="2200">
              <a:solidFill>
                <a:srgbClr val="FFFFFF"/>
              </a:solidFill>
            </a:endParaRPr>
          </a:p>
        </p:txBody>
      </p:sp>
      <p:sp>
        <p:nvSpPr>
          <p:cNvPr id="270" name="Google Shape;270;p31"/>
          <p:cNvSpPr txBox="1"/>
          <p:nvPr/>
        </p:nvSpPr>
        <p:spPr>
          <a:xfrm>
            <a:off x="0" y="810075"/>
            <a:ext cx="5505600" cy="36018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Gather information about what locations recruiters are visiting</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What types of activities are recruiters doing?</a:t>
            </a:r>
            <a:endParaRPr sz="1500">
              <a:solidFill>
                <a:schemeClr val="dk1"/>
              </a:solidFill>
              <a:highlight>
                <a:srgbClr val="FFFFFF"/>
              </a:highlight>
              <a:latin typeface="Calibri"/>
              <a:ea typeface="Calibri"/>
              <a:cs typeface="Calibri"/>
              <a:sym typeface="Calibri"/>
            </a:endParaRPr>
          </a:p>
          <a:p>
            <a:pPr indent="-323850" lvl="1" marL="9144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How much time is spent planning?</a:t>
            </a:r>
            <a:endParaRPr sz="1500">
              <a:solidFill>
                <a:schemeClr val="dk1"/>
              </a:solidFill>
              <a:highlight>
                <a:srgbClr val="FFFFFF"/>
              </a:highlight>
              <a:latin typeface="Calibri"/>
              <a:ea typeface="Calibri"/>
              <a:cs typeface="Calibri"/>
              <a:sym typeface="Calibri"/>
            </a:endParaRPr>
          </a:p>
          <a:p>
            <a:pPr indent="-323850" lvl="1" marL="9144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How much time is spent training?</a:t>
            </a:r>
            <a:endParaRPr sz="1500">
              <a:solidFill>
                <a:schemeClr val="dk1"/>
              </a:solidFill>
              <a:highlight>
                <a:srgbClr val="FFFFFF"/>
              </a:highlight>
              <a:latin typeface="Calibri"/>
              <a:ea typeface="Calibri"/>
              <a:cs typeface="Calibri"/>
              <a:sym typeface="Calibri"/>
            </a:endParaRPr>
          </a:p>
          <a:p>
            <a:pPr indent="-323850" lvl="1" marL="9144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How much time is spent following up on referrals from the school?</a:t>
            </a:r>
            <a:endParaRPr sz="1500">
              <a:solidFill>
                <a:schemeClr val="dk1"/>
              </a:solidFill>
              <a:highlight>
                <a:srgbClr val="FFFFFF"/>
              </a:highlight>
              <a:latin typeface="Calibri"/>
              <a:ea typeface="Calibri"/>
              <a:cs typeface="Calibri"/>
              <a:sym typeface="Calibri"/>
            </a:endParaRPr>
          </a:p>
          <a:p>
            <a:pPr indent="-323850" lvl="1" marL="9144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How much time is spent visiting agribusinesses compared to families and housing sites?</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Collect the information from all recruiters to see how current recruitment efforts match your state's identification and recruitment plan</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Keep a record of common mistakes committed by recruiters, on COEs, and found during the re-interview process </a:t>
            </a:r>
            <a:endParaRPr sz="1500">
              <a:solidFill>
                <a:schemeClr val="dk1"/>
              </a:solidFill>
              <a:highlight>
                <a:srgbClr val="FFFFFF"/>
              </a:highlight>
              <a:latin typeface="Calibri"/>
              <a:ea typeface="Calibri"/>
              <a:cs typeface="Calibri"/>
              <a:sym typeface="Calibri"/>
            </a:endParaRPr>
          </a:p>
        </p:txBody>
      </p:sp>
      <p:sp>
        <p:nvSpPr>
          <p:cNvPr id="271" name="Google Shape;271;p31"/>
          <p:cNvSpPr/>
          <p:nvPr/>
        </p:nvSpPr>
        <p:spPr>
          <a:xfrm>
            <a:off x="5505600" y="78525"/>
            <a:ext cx="3414300" cy="4099800"/>
          </a:xfrm>
          <a:prstGeom prst="rect">
            <a:avLst/>
          </a:prstGeom>
          <a:solidFill>
            <a:srgbClr val="026E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2" name="Google Shape;272;p31"/>
          <p:cNvPicPr preferRelativeResize="0"/>
          <p:nvPr/>
        </p:nvPicPr>
        <p:blipFill rotWithShape="1">
          <a:blip r:embed="rId4">
            <a:alphaModFix/>
          </a:blip>
          <a:srcRect b="0" l="32809" r="32830" t="7978"/>
          <a:stretch/>
        </p:blipFill>
        <p:spPr>
          <a:xfrm>
            <a:off x="5641850" y="228600"/>
            <a:ext cx="3141799" cy="3798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2"/>
          <p:cNvSpPr/>
          <p:nvPr/>
        </p:nvSpPr>
        <p:spPr>
          <a:xfrm flipH="1" rot="-5400000">
            <a:off x="4386600" y="-4082700"/>
            <a:ext cx="393300" cy="9166500"/>
          </a:xfrm>
          <a:prstGeom prst="rect">
            <a:avLst/>
          </a:prstGeom>
          <a:solidFill>
            <a:srgbClr val="026E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78" name="Google Shape;278;p32"/>
          <p:cNvSpPr txBox="1"/>
          <p:nvPr>
            <p:ph idx="1" type="body"/>
          </p:nvPr>
        </p:nvSpPr>
        <p:spPr>
          <a:xfrm>
            <a:off x="0" y="1242625"/>
            <a:ext cx="5505600" cy="265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The most common error committed by identification and recruitment staff across the country are staff becoming too comfortable in their knowledge and their recruitment efforts.</a:t>
            </a:r>
            <a:r>
              <a:rPr lang="en" sz="2000">
                <a:solidFill>
                  <a:schemeClr val="dk1"/>
                </a:solidFill>
                <a:latin typeface="Calibri"/>
                <a:ea typeface="Calibri"/>
                <a:cs typeface="Calibri"/>
                <a:sym typeface="Calibri"/>
              </a:rPr>
              <a:t> Many experiences recruiters are hesitant to try new things because their strategies have been successful in the past.</a:t>
            </a:r>
            <a:endParaRPr sz="2000">
              <a:solidFill>
                <a:schemeClr val="dk1"/>
              </a:solidFill>
              <a:latin typeface="Calibri"/>
              <a:ea typeface="Calibri"/>
              <a:cs typeface="Calibri"/>
              <a:sym typeface="Calibri"/>
            </a:endParaRPr>
          </a:p>
        </p:txBody>
      </p:sp>
      <p:sp>
        <p:nvSpPr>
          <p:cNvPr id="279" name="Google Shape;279;p32"/>
          <p:cNvSpPr/>
          <p:nvPr/>
        </p:nvSpPr>
        <p:spPr>
          <a:xfrm flipH="1" rot="-5400000">
            <a:off x="4386600" y="150200"/>
            <a:ext cx="393300" cy="9166500"/>
          </a:xfrm>
          <a:prstGeom prst="rect">
            <a:avLst/>
          </a:prstGeom>
          <a:solidFill>
            <a:srgbClr val="B6D7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280" name="Google Shape;280;p32"/>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026E39"/>
            </a:solidFill>
            <a:prstDash val="solid"/>
            <a:round/>
            <a:headEnd len="sm" w="sm" type="none"/>
            <a:tailEnd len="sm" w="sm" type="none"/>
          </a:ln>
        </p:spPr>
      </p:pic>
      <p:sp>
        <p:nvSpPr>
          <p:cNvPr id="281" name="Google Shape;281;p32"/>
          <p:cNvSpPr txBox="1"/>
          <p:nvPr>
            <p:ph type="title"/>
          </p:nvPr>
        </p:nvSpPr>
        <p:spPr>
          <a:xfrm>
            <a:off x="62925" y="228600"/>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Evaluating Recruitment Efforts</a:t>
            </a:r>
            <a:endParaRPr sz="2200">
              <a:solidFill>
                <a:srgbClr val="FFFFFF"/>
              </a:solidFill>
            </a:endParaRPr>
          </a:p>
        </p:txBody>
      </p:sp>
      <p:sp>
        <p:nvSpPr>
          <p:cNvPr id="282" name="Google Shape;282;p32"/>
          <p:cNvSpPr/>
          <p:nvPr/>
        </p:nvSpPr>
        <p:spPr>
          <a:xfrm>
            <a:off x="5505600" y="78525"/>
            <a:ext cx="3414300" cy="3668400"/>
          </a:xfrm>
          <a:prstGeom prst="rect">
            <a:avLst/>
          </a:prstGeom>
          <a:solidFill>
            <a:srgbClr val="026E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 name="Google Shape;283;p32"/>
          <p:cNvPicPr preferRelativeResize="0"/>
          <p:nvPr/>
        </p:nvPicPr>
        <p:blipFill rotWithShape="1">
          <a:blip r:embed="rId4">
            <a:alphaModFix/>
          </a:blip>
          <a:srcRect b="0" l="0" r="38283" t="0"/>
          <a:stretch/>
        </p:blipFill>
        <p:spPr>
          <a:xfrm>
            <a:off x="5697400" y="228600"/>
            <a:ext cx="3126851" cy="3377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5"/>
          <p:cNvPicPr preferRelativeResize="0"/>
          <p:nvPr/>
        </p:nvPicPr>
        <p:blipFill>
          <a:blip r:embed="rId3">
            <a:alphaModFix/>
          </a:blip>
          <a:stretch>
            <a:fillRect/>
          </a:stretch>
        </p:blipFill>
        <p:spPr>
          <a:xfrm>
            <a:off x="0" y="-258500"/>
            <a:ext cx="9144000" cy="6096000"/>
          </a:xfrm>
          <a:prstGeom prst="rect">
            <a:avLst/>
          </a:prstGeom>
          <a:noFill/>
          <a:ln>
            <a:noFill/>
          </a:ln>
        </p:spPr>
      </p:pic>
      <p:sp>
        <p:nvSpPr>
          <p:cNvPr id="72" name="Google Shape;72;p15"/>
          <p:cNvSpPr/>
          <p:nvPr/>
        </p:nvSpPr>
        <p:spPr>
          <a:xfrm>
            <a:off x="0" y="374125"/>
            <a:ext cx="5241600" cy="3760500"/>
          </a:xfrm>
          <a:prstGeom prst="roundRect">
            <a:avLst>
              <a:gd fmla="val 16667" name="adj"/>
            </a:avLst>
          </a:prstGeom>
          <a:solidFill>
            <a:srgbClr val="FFFFFF"/>
          </a:solidFill>
          <a:ln cap="flat" cmpd="sng" w="38100">
            <a:solidFill>
              <a:srgbClr val="134F5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5"/>
          <p:cNvSpPr txBox="1"/>
          <p:nvPr/>
        </p:nvSpPr>
        <p:spPr>
          <a:xfrm>
            <a:off x="300400" y="681225"/>
            <a:ext cx="1463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latin typeface="Calibri"/>
                <a:ea typeface="Calibri"/>
                <a:cs typeface="Calibri"/>
                <a:sym typeface="Calibri"/>
              </a:rPr>
              <a:t>Agenda:</a:t>
            </a:r>
            <a:endParaRPr b="1" sz="2600">
              <a:latin typeface="Calibri"/>
              <a:ea typeface="Calibri"/>
              <a:cs typeface="Calibri"/>
              <a:sym typeface="Calibri"/>
            </a:endParaRPr>
          </a:p>
        </p:txBody>
      </p:sp>
      <p:sp>
        <p:nvSpPr>
          <p:cNvPr id="74" name="Google Shape;74;p15"/>
          <p:cNvSpPr txBox="1"/>
          <p:nvPr/>
        </p:nvSpPr>
        <p:spPr>
          <a:xfrm>
            <a:off x="224200" y="1367025"/>
            <a:ext cx="4838700" cy="164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39394D"/>
                </a:solidFill>
                <a:highlight>
                  <a:srgbClr val="FFFFFF"/>
                </a:highlight>
                <a:latin typeface="Calibri"/>
                <a:ea typeface="Calibri"/>
                <a:cs typeface="Calibri"/>
                <a:sym typeface="Calibri"/>
              </a:rPr>
              <a:t>Today we will look at the essential </a:t>
            </a:r>
            <a:r>
              <a:rPr lang="en" sz="1900">
                <a:solidFill>
                  <a:srgbClr val="39394D"/>
                </a:solidFill>
                <a:highlight>
                  <a:schemeClr val="lt1"/>
                </a:highlight>
                <a:latin typeface="Calibri"/>
                <a:ea typeface="Calibri"/>
                <a:cs typeface="Calibri"/>
                <a:sym typeface="Calibri"/>
              </a:rPr>
              <a:t>practices and strategies</a:t>
            </a:r>
            <a:r>
              <a:rPr lang="en" sz="1900">
                <a:solidFill>
                  <a:srgbClr val="39394D"/>
                </a:solidFill>
                <a:highlight>
                  <a:srgbClr val="FFFFFF"/>
                </a:highlight>
                <a:latin typeface="Calibri"/>
                <a:ea typeface="Calibri"/>
                <a:cs typeface="Calibri"/>
                <a:sym typeface="Calibri"/>
              </a:rPr>
              <a:t> states and recruiters can implement in the areas of </a:t>
            </a:r>
            <a:r>
              <a:rPr b="1" lang="en" sz="1900">
                <a:solidFill>
                  <a:srgbClr val="39394D"/>
                </a:solidFill>
                <a:highlight>
                  <a:srgbClr val="FFFFFF"/>
                </a:highlight>
                <a:latin typeface="Calibri"/>
                <a:ea typeface="Calibri"/>
                <a:cs typeface="Calibri"/>
                <a:sym typeface="Calibri"/>
              </a:rPr>
              <a:t>Data Tracking</a:t>
            </a:r>
            <a:r>
              <a:rPr lang="en" sz="1900">
                <a:solidFill>
                  <a:srgbClr val="39394D"/>
                </a:solidFill>
                <a:highlight>
                  <a:srgbClr val="FFFFFF"/>
                </a:highlight>
                <a:latin typeface="Calibri"/>
                <a:ea typeface="Calibri"/>
                <a:cs typeface="Calibri"/>
                <a:sym typeface="Calibri"/>
              </a:rPr>
              <a:t>, </a:t>
            </a:r>
            <a:r>
              <a:rPr b="1" lang="en" sz="1900">
                <a:solidFill>
                  <a:srgbClr val="39394D"/>
                </a:solidFill>
                <a:highlight>
                  <a:srgbClr val="FFFFFF"/>
                </a:highlight>
                <a:latin typeface="Calibri"/>
                <a:ea typeface="Calibri"/>
                <a:cs typeface="Calibri"/>
                <a:sym typeface="Calibri"/>
              </a:rPr>
              <a:t>Quality Control</a:t>
            </a:r>
            <a:r>
              <a:rPr lang="en" sz="1900">
                <a:solidFill>
                  <a:srgbClr val="39394D"/>
                </a:solidFill>
                <a:highlight>
                  <a:srgbClr val="FFFFFF"/>
                </a:highlight>
                <a:latin typeface="Calibri"/>
                <a:ea typeface="Calibri"/>
                <a:cs typeface="Calibri"/>
                <a:sym typeface="Calibri"/>
              </a:rPr>
              <a:t>, and </a:t>
            </a:r>
            <a:r>
              <a:rPr b="1" lang="en" sz="1900">
                <a:solidFill>
                  <a:srgbClr val="39394D"/>
                </a:solidFill>
                <a:highlight>
                  <a:srgbClr val="FFFFFF"/>
                </a:highlight>
                <a:latin typeface="Calibri"/>
                <a:ea typeface="Calibri"/>
                <a:cs typeface="Calibri"/>
                <a:sym typeface="Calibri"/>
              </a:rPr>
              <a:t>In Field Recruitment</a:t>
            </a:r>
            <a:r>
              <a:rPr lang="en" sz="1900">
                <a:solidFill>
                  <a:srgbClr val="39394D"/>
                </a:solidFill>
                <a:highlight>
                  <a:srgbClr val="FFFFFF"/>
                </a:highlight>
                <a:latin typeface="Calibri"/>
                <a:ea typeface="Calibri"/>
                <a:cs typeface="Calibri"/>
                <a:sym typeface="Calibri"/>
              </a:rPr>
              <a:t> to lay the foundations of ID&amp;R success.</a:t>
            </a:r>
            <a:endParaRPr sz="1900">
              <a:latin typeface="Calibri"/>
              <a:ea typeface="Calibri"/>
              <a:cs typeface="Calibri"/>
              <a:sym typeface="Calibri"/>
            </a:endParaRPr>
          </a:p>
        </p:txBody>
      </p:sp>
      <p:pic>
        <p:nvPicPr>
          <p:cNvPr id="75" name="Google Shape;75;p15"/>
          <p:cNvPicPr preferRelativeResize="0"/>
          <p:nvPr/>
        </p:nvPicPr>
        <p:blipFill>
          <a:blip r:embed="rId4">
            <a:alphaModFix/>
          </a:blip>
          <a:stretch>
            <a:fillRect/>
          </a:stretch>
        </p:blipFill>
        <p:spPr>
          <a:xfrm>
            <a:off x="77805" y="4374323"/>
            <a:ext cx="1289304" cy="692658"/>
          </a:xfrm>
          <a:prstGeom prst="rect">
            <a:avLst/>
          </a:prstGeom>
          <a:noFill/>
          <a:ln cap="flat" cmpd="sng" w="9525">
            <a:solidFill>
              <a:srgbClr val="134F5C"/>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3"/>
          <p:cNvSpPr/>
          <p:nvPr/>
        </p:nvSpPr>
        <p:spPr>
          <a:xfrm flipH="1" rot="-5400000">
            <a:off x="4386600" y="-4082700"/>
            <a:ext cx="393300" cy="9166500"/>
          </a:xfrm>
          <a:prstGeom prst="rect">
            <a:avLst/>
          </a:prstGeom>
          <a:solidFill>
            <a:srgbClr val="026E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89" name="Google Shape;289;p33"/>
          <p:cNvSpPr txBox="1"/>
          <p:nvPr>
            <p:ph idx="1" type="body"/>
          </p:nvPr>
        </p:nvSpPr>
        <p:spPr>
          <a:xfrm>
            <a:off x="0" y="1166425"/>
            <a:ext cx="5505600" cy="204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There is always room to improve your strategy. It is necessary to regularly a step back, look at what is being done, research what is out there, compare current data with previous data, and re-evaluate what is being done. If your state has a period during the year where things slow down, it is the perfect time to evaluate and assess your strategy.</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290" name="Google Shape;290;p33"/>
          <p:cNvSpPr/>
          <p:nvPr/>
        </p:nvSpPr>
        <p:spPr>
          <a:xfrm flipH="1" rot="-5400000">
            <a:off x="4386600" y="150200"/>
            <a:ext cx="393300" cy="9166500"/>
          </a:xfrm>
          <a:prstGeom prst="rect">
            <a:avLst/>
          </a:prstGeom>
          <a:solidFill>
            <a:srgbClr val="B6D7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291" name="Google Shape;291;p33"/>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026E39"/>
            </a:solidFill>
            <a:prstDash val="solid"/>
            <a:round/>
            <a:headEnd len="sm" w="sm" type="none"/>
            <a:tailEnd len="sm" w="sm" type="none"/>
          </a:ln>
        </p:spPr>
      </p:pic>
      <p:sp>
        <p:nvSpPr>
          <p:cNvPr id="292" name="Google Shape;292;p33"/>
          <p:cNvSpPr txBox="1"/>
          <p:nvPr>
            <p:ph type="title"/>
          </p:nvPr>
        </p:nvSpPr>
        <p:spPr>
          <a:xfrm>
            <a:off x="62925" y="228600"/>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Evaluating Recruitment Efforts</a:t>
            </a:r>
            <a:endParaRPr sz="2200">
              <a:solidFill>
                <a:srgbClr val="FFFFFF"/>
              </a:solidFill>
            </a:endParaRPr>
          </a:p>
        </p:txBody>
      </p:sp>
      <p:sp>
        <p:nvSpPr>
          <p:cNvPr id="293" name="Google Shape;293;p33"/>
          <p:cNvSpPr/>
          <p:nvPr/>
        </p:nvSpPr>
        <p:spPr>
          <a:xfrm>
            <a:off x="5505600" y="78525"/>
            <a:ext cx="3414300" cy="3668400"/>
          </a:xfrm>
          <a:prstGeom prst="rect">
            <a:avLst/>
          </a:prstGeom>
          <a:solidFill>
            <a:srgbClr val="026E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4" name="Google Shape;294;p33"/>
          <p:cNvPicPr preferRelativeResize="0"/>
          <p:nvPr/>
        </p:nvPicPr>
        <p:blipFill rotWithShape="1">
          <a:blip r:embed="rId4">
            <a:alphaModFix/>
          </a:blip>
          <a:srcRect b="0" l="0" r="38283" t="0"/>
          <a:stretch/>
        </p:blipFill>
        <p:spPr>
          <a:xfrm>
            <a:off x="5697400" y="228600"/>
            <a:ext cx="3126851" cy="3377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4"/>
          <p:cNvSpPr/>
          <p:nvPr/>
        </p:nvSpPr>
        <p:spPr>
          <a:xfrm flipH="1" rot="-5400000">
            <a:off x="4386600" y="150200"/>
            <a:ext cx="393300" cy="9166500"/>
          </a:xfrm>
          <a:prstGeom prst="rect">
            <a:avLst/>
          </a:prstGeom>
          <a:solidFill>
            <a:srgbClr val="B6D7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00" name="Google Shape;300;p34"/>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026E39"/>
            </a:solidFill>
            <a:prstDash val="solid"/>
            <a:round/>
            <a:headEnd len="sm" w="sm" type="none"/>
            <a:tailEnd len="sm" w="sm" type="none"/>
          </a:ln>
        </p:spPr>
      </p:pic>
      <p:sp>
        <p:nvSpPr>
          <p:cNvPr id="301" name="Google Shape;301;p34"/>
          <p:cNvSpPr txBox="1"/>
          <p:nvPr>
            <p:ph idx="1" type="body"/>
          </p:nvPr>
        </p:nvSpPr>
        <p:spPr>
          <a:xfrm>
            <a:off x="3453550" y="1197125"/>
            <a:ext cx="2498100" cy="5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Calibri"/>
                <a:ea typeface="Calibri"/>
                <a:cs typeface="Calibri"/>
                <a:sym typeface="Calibri"/>
              </a:rPr>
              <a:t>Planning/Strategizing</a:t>
            </a:r>
            <a:endParaRPr b="1" sz="2000">
              <a:solidFill>
                <a:schemeClr val="dk1"/>
              </a:solidFill>
              <a:latin typeface="Calibri"/>
              <a:ea typeface="Calibri"/>
              <a:cs typeface="Calibri"/>
              <a:sym typeface="Calibri"/>
            </a:endParaRPr>
          </a:p>
        </p:txBody>
      </p:sp>
      <p:sp>
        <p:nvSpPr>
          <p:cNvPr id="302" name="Google Shape;302;p34"/>
          <p:cNvSpPr txBox="1"/>
          <p:nvPr>
            <p:ph idx="1" type="body"/>
          </p:nvPr>
        </p:nvSpPr>
        <p:spPr>
          <a:xfrm>
            <a:off x="5603700" y="2492525"/>
            <a:ext cx="2770800" cy="5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Calibri"/>
                <a:ea typeface="Calibri"/>
                <a:cs typeface="Calibri"/>
                <a:sym typeface="Calibri"/>
              </a:rPr>
              <a:t>Acting/</a:t>
            </a:r>
            <a:r>
              <a:rPr b="1" lang="en" sz="2000">
                <a:solidFill>
                  <a:schemeClr val="dk1"/>
                </a:solidFill>
                <a:latin typeface="Calibri"/>
                <a:ea typeface="Calibri"/>
                <a:cs typeface="Calibri"/>
                <a:sym typeface="Calibri"/>
              </a:rPr>
              <a:t>Implementation</a:t>
            </a:r>
            <a:endParaRPr b="1" sz="2000">
              <a:solidFill>
                <a:schemeClr val="dk1"/>
              </a:solidFill>
              <a:latin typeface="Calibri"/>
              <a:ea typeface="Calibri"/>
              <a:cs typeface="Calibri"/>
              <a:sym typeface="Calibri"/>
            </a:endParaRPr>
          </a:p>
        </p:txBody>
      </p:sp>
      <p:sp>
        <p:nvSpPr>
          <p:cNvPr id="303" name="Google Shape;303;p34"/>
          <p:cNvSpPr txBox="1"/>
          <p:nvPr>
            <p:ph idx="1" type="body"/>
          </p:nvPr>
        </p:nvSpPr>
        <p:spPr>
          <a:xfrm>
            <a:off x="3537750" y="3727800"/>
            <a:ext cx="2081700" cy="5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Calibri"/>
                <a:ea typeface="Calibri"/>
                <a:cs typeface="Calibri"/>
                <a:sym typeface="Calibri"/>
              </a:rPr>
              <a:t>Collection of Data</a:t>
            </a:r>
            <a:endParaRPr b="1" sz="2000">
              <a:solidFill>
                <a:schemeClr val="dk1"/>
              </a:solidFill>
              <a:latin typeface="Calibri"/>
              <a:ea typeface="Calibri"/>
              <a:cs typeface="Calibri"/>
              <a:sym typeface="Calibri"/>
            </a:endParaRPr>
          </a:p>
        </p:txBody>
      </p:sp>
      <p:sp>
        <p:nvSpPr>
          <p:cNvPr id="304" name="Google Shape;304;p34"/>
          <p:cNvSpPr txBox="1"/>
          <p:nvPr>
            <p:ph idx="1" type="body"/>
          </p:nvPr>
        </p:nvSpPr>
        <p:spPr>
          <a:xfrm>
            <a:off x="1094200" y="2492525"/>
            <a:ext cx="2637300" cy="5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Calibri"/>
                <a:ea typeface="Calibri"/>
                <a:cs typeface="Calibri"/>
                <a:sym typeface="Calibri"/>
              </a:rPr>
              <a:t>Evaluation/Assessment</a:t>
            </a:r>
            <a:endParaRPr b="1" sz="2000">
              <a:solidFill>
                <a:schemeClr val="dk1"/>
              </a:solidFill>
              <a:latin typeface="Calibri"/>
              <a:ea typeface="Calibri"/>
              <a:cs typeface="Calibri"/>
              <a:sym typeface="Calibri"/>
            </a:endParaRPr>
          </a:p>
        </p:txBody>
      </p:sp>
      <p:cxnSp>
        <p:nvCxnSpPr>
          <p:cNvPr id="305" name="Google Shape;305;p34"/>
          <p:cNvCxnSpPr>
            <a:stCxn id="304" idx="0"/>
            <a:endCxn id="301" idx="1"/>
          </p:cNvCxnSpPr>
          <p:nvPr/>
        </p:nvCxnSpPr>
        <p:spPr>
          <a:xfrm rot="-5400000">
            <a:off x="2413750" y="1452725"/>
            <a:ext cx="1038900" cy="1040700"/>
          </a:xfrm>
          <a:prstGeom prst="curvedConnector2">
            <a:avLst/>
          </a:prstGeom>
          <a:noFill/>
          <a:ln cap="flat" cmpd="sng" w="76200">
            <a:solidFill>
              <a:srgbClr val="0000FF"/>
            </a:solidFill>
            <a:prstDash val="solid"/>
            <a:round/>
            <a:headEnd len="med" w="med" type="none"/>
            <a:tailEnd len="med" w="med" type="stealth"/>
          </a:ln>
        </p:spPr>
      </p:cxnSp>
      <p:cxnSp>
        <p:nvCxnSpPr>
          <p:cNvPr id="306" name="Google Shape;306;p34"/>
          <p:cNvCxnSpPr>
            <a:stCxn id="301" idx="3"/>
            <a:endCxn id="302" idx="0"/>
          </p:cNvCxnSpPr>
          <p:nvPr/>
        </p:nvCxnSpPr>
        <p:spPr>
          <a:xfrm>
            <a:off x="5951650" y="1453625"/>
            <a:ext cx="1037400" cy="1038900"/>
          </a:xfrm>
          <a:prstGeom prst="curvedConnector2">
            <a:avLst/>
          </a:prstGeom>
          <a:noFill/>
          <a:ln cap="flat" cmpd="sng" w="76200">
            <a:solidFill>
              <a:srgbClr val="F6941F"/>
            </a:solidFill>
            <a:prstDash val="solid"/>
            <a:round/>
            <a:headEnd len="med" w="med" type="none"/>
            <a:tailEnd len="med" w="med" type="stealth"/>
          </a:ln>
        </p:spPr>
      </p:cxnSp>
      <p:cxnSp>
        <p:nvCxnSpPr>
          <p:cNvPr id="307" name="Google Shape;307;p34"/>
          <p:cNvCxnSpPr>
            <a:stCxn id="302" idx="2"/>
            <a:endCxn id="303" idx="3"/>
          </p:cNvCxnSpPr>
          <p:nvPr/>
        </p:nvCxnSpPr>
        <p:spPr>
          <a:xfrm rot="5400000">
            <a:off x="5814900" y="2810225"/>
            <a:ext cx="978900" cy="1369500"/>
          </a:xfrm>
          <a:prstGeom prst="curvedConnector2">
            <a:avLst/>
          </a:prstGeom>
          <a:noFill/>
          <a:ln cap="flat" cmpd="sng" w="76200">
            <a:solidFill>
              <a:srgbClr val="026E39"/>
            </a:solidFill>
            <a:prstDash val="solid"/>
            <a:round/>
            <a:headEnd len="med" w="med" type="none"/>
            <a:tailEnd len="med" w="med" type="stealth"/>
          </a:ln>
        </p:spPr>
      </p:cxnSp>
      <p:cxnSp>
        <p:nvCxnSpPr>
          <p:cNvPr id="308" name="Google Shape;308;p34"/>
          <p:cNvCxnSpPr>
            <a:stCxn id="303" idx="1"/>
            <a:endCxn id="304" idx="2"/>
          </p:cNvCxnSpPr>
          <p:nvPr/>
        </p:nvCxnSpPr>
        <p:spPr>
          <a:xfrm rot="10800000">
            <a:off x="2412750" y="3005400"/>
            <a:ext cx="1125000" cy="978900"/>
          </a:xfrm>
          <a:prstGeom prst="curvedConnector2">
            <a:avLst/>
          </a:prstGeom>
          <a:noFill/>
          <a:ln cap="flat" cmpd="sng" w="76200">
            <a:solidFill>
              <a:srgbClr val="C4272C"/>
            </a:solidFill>
            <a:prstDash val="solid"/>
            <a:round/>
            <a:headEnd len="med" w="med" type="none"/>
            <a:tailEnd len="med" w="med" type="stealth"/>
          </a:ln>
        </p:spPr>
      </p:cxnSp>
      <p:sp>
        <p:nvSpPr>
          <p:cNvPr id="309" name="Google Shape;309;p34"/>
          <p:cNvSpPr/>
          <p:nvPr/>
        </p:nvSpPr>
        <p:spPr>
          <a:xfrm flipH="1" rot="-5400000">
            <a:off x="4386600" y="-4082700"/>
            <a:ext cx="393300" cy="9166500"/>
          </a:xfrm>
          <a:prstGeom prst="rect">
            <a:avLst/>
          </a:prstGeom>
          <a:solidFill>
            <a:srgbClr val="026E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10" name="Google Shape;310;p34"/>
          <p:cNvSpPr/>
          <p:nvPr/>
        </p:nvSpPr>
        <p:spPr>
          <a:xfrm>
            <a:off x="2070575" y="142775"/>
            <a:ext cx="4967100" cy="854700"/>
          </a:xfrm>
          <a:prstGeom prst="roundRect">
            <a:avLst>
              <a:gd fmla="val 16667" name="adj"/>
            </a:avLst>
          </a:prstGeom>
          <a:solidFill>
            <a:srgbClr val="026E39"/>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700">
                <a:solidFill>
                  <a:srgbClr val="FFFFFF"/>
                </a:solidFill>
                <a:latin typeface="Calibri"/>
                <a:ea typeface="Calibri"/>
                <a:cs typeface="Calibri"/>
                <a:sym typeface="Calibri"/>
              </a:rPr>
              <a:t>The Continuous Cycle of Improvement</a:t>
            </a:r>
            <a:endParaRPr sz="17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5"/>
          <p:cNvSpPr/>
          <p:nvPr/>
        </p:nvSpPr>
        <p:spPr>
          <a:xfrm flipH="1" rot="-5400000">
            <a:off x="4386600" y="-4082700"/>
            <a:ext cx="393300" cy="9166500"/>
          </a:xfrm>
          <a:prstGeom prst="rect">
            <a:avLst/>
          </a:prstGeom>
          <a:solidFill>
            <a:srgbClr val="026E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16" name="Google Shape;316;p35"/>
          <p:cNvSpPr txBox="1"/>
          <p:nvPr>
            <p:ph idx="1" type="body"/>
          </p:nvPr>
        </p:nvSpPr>
        <p:spPr>
          <a:xfrm>
            <a:off x="0" y="937825"/>
            <a:ext cx="5505600" cy="33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When you are taking the time to evaluate and assess ask yourself the following questions:</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317" name="Google Shape;317;p35"/>
          <p:cNvSpPr/>
          <p:nvPr/>
        </p:nvSpPr>
        <p:spPr>
          <a:xfrm flipH="1" rot="-5400000">
            <a:off x="4386600" y="150200"/>
            <a:ext cx="393300" cy="9166500"/>
          </a:xfrm>
          <a:prstGeom prst="rect">
            <a:avLst/>
          </a:prstGeom>
          <a:solidFill>
            <a:srgbClr val="B6D7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18" name="Google Shape;318;p35"/>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026E39"/>
            </a:solidFill>
            <a:prstDash val="solid"/>
            <a:round/>
            <a:headEnd len="sm" w="sm" type="none"/>
            <a:tailEnd len="sm" w="sm" type="none"/>
          </a:ln>
        </p:spPr>
      </p:pic>
      <p:sp>
        <p:nvSpPr>
          <p:cNvPr id="319" name="Google Shape;319;p35"/>
          <p:cNvSpPr txBox="1"/>
          <p:nvPr>
            <p:ph type="title"/>
          </p:nvPr>
        </p:nvSpPr>
        <p:spPr>
          <a:xfrm>
            <a:off x="62925" y="228600"/>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How to Evaluate Your Efforts</a:t>
            </a:r>
            <a:endParaRPr sz="2200">
              <a:solidFill>
                <a:srgbClr val="FFFFFF"/>
              </a:solidFill>
            </a:endParaRPr>
          </a:p>
        </p:txBody>
      </p:sp>
      <p:sp>
        <p:nvSpPr>
          <p:cNvPr id="320" name="Google Shape;320;p35"/>
          <p:cNvSpPr txBox="1"/>
          <p:nvPr/>
        </p:nvSpPr>
        <p:spPr>
          <a:xfrm>
            <a:off x="0" y="1655175"/>
            <a:ext cx="5505600" cy="2274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What story does your data tell?</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Is there anything in the data that surprises you?</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How does your data compare to previous years?</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If there are major differences, what can account for the changes?</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What can you learn from looking at the data?</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Are there gaps that you can see in the data?</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Are there any areas where you believe you can improve?</a:t>
            </a:r>
            <a:endParaRPr sz="1500">
              <a:solidFill>
                <a:schemeClr val="dk1"/>
              </a:solidFill>
              <a:highlight>
                <a:srgbClr val="FFFFFF"/>
              </a:highlight>
              <a:latin typeface="Calibri"/>
              <a:ea typeface="Calibri"/>
              <a:cs typeface="Calibri"/>
              <a:sym typeface="Calibri"/>
            </a:endParaRPr>
          </a:p>
        </p:txBody>
      </p:sp>
      <p:sp>
        <p:nvSpPr>
          <p:cNvPr id="321" name="Google Shape;321;p35"/>
          <p:cNvSpPr/>
          <p:nvPr/>
        </p:nvSpPr>
        <p:spPr>
          <a:xfrm>
            <a:off x="5505600" y="78525"/>
            <a:ext cx="3414300" cy="3499500"/>
          </a:xfrm>
          <a:prstGeom prst="rect">
            <a:avLst/>
          </a:prstGeom>
          <a:solidFill>
            <a:srgbClr val="026E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2" name="Google Shape;322;p35"/>
          <p:cNvPicPr preferRelativeResize="0"/>
          <p:nvPr/>
        </p:nvPicPr>
        <p:blipFill rotWithShape="1">
          <a:blip r:embed="rId4">
            <a:alphaModFix/>
          </a:blip>
          <a:srcRect b="0" l="35864" r="20647" t="0"/>
          <a:stretch/>
        </p:blipFill>
        <p:spPr>
          <a:xfrm>
            <a:off x="5659475" y="228600"/>
            <a:ext cx="3164774" cy="31712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6"/>
          <p:cNvSpPr/>
          <p:nvPr/>
        </p:nvSpPr>
        <p:spPr>
          <a:xfrm flipH="1" rot="-5400000">
            <a:off x="4386600" y="-4082700"/>
            <a:ext cx="393300" cy="9166500"/>
          </a:xfrm>
          <a:prstGeom prst="rect">
            <a:avLst/>
          </a:prstGeom>
          <a:solidFill>
            <a:srgbClr val="026E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28" name="Google Shape;328;p36"/>
          <p:cNvSpPr txBox="1"/>
          <p:nvPr>
            <p:ph idx="1" type="body"/>
          </p:nvPr>
        </p:nvSpPr>
        <p:spPr>
          <a:xfrm>
            <a:off x="0" y="937825"/>
            <a:ext cx="5505600" cy="31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Calibri"/>
                <a:ea typeface="Calibri"/>
                <a:cs typeface="Calibri"/>
                <a:sym typeface="Calibri"/>
              </a:rPr>
              <a:t>A key part of the evaluation process is to research your area and talk to people working in the agricultural industry or agricultural agencies in your region. </a:t>
            </a:r>
            <a:endParaRPr>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lang="en" sz="1500">
                <a:solidFill>
                  <a:schemeClr val="dk1"/>
                </a:solidFill>
                <a:latin typeface="Calibri"/>
                <a:ea typeface="Calibri"/>
                <a:cs typeface="Calibri"/>
                <a:sym typeface="Calibri"/>
              </a:rPr>
              <a:t>Are there any updates or trends that could explain a change in the number of migrant students in the area? </a:t>
            </a:r>
            <a:endParaRPr sz="1500">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lang="en" sz="1500">
                <a:solidFill>
                  <a:schemeClr val="dk1"/>
                </a:solidFill>
                <a:latin typeface="Calibri"/>
                <a:ea typeface="Calibri"/>
                <a:cs typeface="Calibri"/>
                <a:sym typeface="Calibri"/>
              </a:rPr>
              <a:t>Are there any upcoming changes to the industry that could affect the future number of migrant students in the area?</a:t>
            </a:r>
            <a:endParaRPr sz="1500">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lang="en" sz="1500">
                <a:solidFill>
                  <a:schemeClr val="dk1"/>
                </a:solidFill>
                <a:latin typeface="Calibri"/>
                <a:ea typeface="Calibri"/>
                <a:cs typeface="Calibri"/>
                <a:sym typeface="Calibri"/>
              </a:rPr>
              <a:t>Are you able to confirm some of the rumors you were hearing from families or students?</a:t>
            </a:r>
            <a:endParaRPr sz="1500">
              <a:solidFill>
                <a:schemeClr val="dk1"/>
              </a:solidFill>
              <a:latin typeface="Calibri"/>
              <a:ea typeface="Calibri"/>
              <a:cs typeface="Calibri"/>
              <a:sym typeface="Calibri"/>
            </a:endParaRPr>
          </a:p>
        </p:txBody>
      </p:sp>
      <p:sp>
        <p:nvSpPr>
          <p:cNvPr id="329" name="Google Shape;329;p36"/>
          <p:cNvSpPr/>
          <p:nvPr/>
        </p:nvSpPr>
        <p:spPr>
          <a:xfrm flipH="1" rot="-5400000">
            <a:off x="4386600" y="150200"/>
            <a:ext cx="393300" cy="9166500"/>
          </a:xfrm>
          <a:prstGeom prst="rect">
            <a:avLst/>
          </a:prstGeom>
          <a:solidFill>
            <a:srgbClr val="B6D7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30" name="Google Shape;330;p36"/>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026E39"/>
            </a:solidFill>
            <a:prstDash val="solid"/>
            <a:round/>
            <a:headEnd len="sm" w="sm" type="none"/>
            <a:tailEnd len="sm" w="sm" type="none"/>
          </a:ln>
        </p:spPr>
      </p:pic>
      <p:sp>
        <p:nvSpPr>
          <p:cNvPr id="331" name="Google Shape;331;p36"/>
          <p:cNvSpPr txBox="1"/>
          <p:nvPr>
            <p:ph type="title"/>
          </p:nvPr>
        </p:nvSpPr>
        <p:spPr>
          <a:xfrm>
            <a:off x="62925" y="228600"/>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Evaluating Recruitment Efforts</a:t>
            </a:r>
            <a:endParaRPr sz="2200">
              <a:solidFill>
                <a:srgbClr val="FFFFFF"/>
              </a:solidFill>
            </a:endParaRPr>
          </a:p>
        </p:txBody>
      </p:sp>
      <p:sp>
        <p:nvSpPr>
          <p:cNvPr id="332" name="Google Shape;332;p36"/>
          <p:cNvSpPr/>
          <p:nvPr/>
        </p:nvSpPr>
        <p:spPr>
          <a:xfrm>
            <a:off x="5505600" y="78525"/>
            <a:ext cx="3414300" cy="3499500"/>
          </a:xfrm>
          <a:prstGeom prst="rect">
            <a:avLst/>
          </a:prstGeom>
          <a:solidFill>
            <a:srgbClr val="026E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3" name="Google Shape;333;p36"/>
          <p:cNvPicPr preferRelativeResize="0"/>
          <p:nvPr/>
        </p:nvPicPr>
        <p:blipFill rotWithShape="1">
          <a:blip r:embed="rId4">
            <a:alphaModFix/>
          </a:blip>
          <a:srcRect b="0" l="35864" r="20647" t="0"/>
          <a:stretch/>
        </p:blipFill>
        <p:spPr>
          <a:xfrm>
            <a:off x="5659475" y="228600"/>
            <a:ext cx="3164774" cy="31712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7"/>
          <p:cNvSpPr/>
          <p:nvPr/>
        </p:nvSpPr>
        <p:spPr>
          <a:xfrm flipH="1" rot="-5400000">
            <a:off x="4386600" y="-4082700"/>
            <a:ext cx="393300" cy="9166500"/>
          </a:xfrm>
          <a:prstGeom prst="rect">
            <a:avLst/>
          </a:prstGeom>
          <a:solidFill>
            <a:srgbClr val="026E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39" name="Google Shape;339;p37"/>
          <p:cNvSpPr txBox="1"/>
          <p:nvPr>
            <p:ph idx="1" type="body"/>
          </p:nvPr>
        </p:nvSpPr>
        <p:spPr>
          <a:xfrm>
            <a:off x="0" y="861625"/>
            <a:ext cx="5505600" cy="69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After looking at the data see how the data compares to the ID&amp;R plan you had originally set. </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340" name="Google Shape;340;p37"/>
          <p:cNvSpPr/>
          <p:nvPr/>
        </p:nvSpPr>
        <p:spPr>
          <a:xfrm flipH="1" rot="-5400000">
            <a:off x="4386600" y="150200"/>
            <a:ext cx="393300" cy="9166500"/>
          </a:xfrm>
          <a:prstGeom prst="rect">
            <a:avLst/>
          </a:prstGeom>
          <a:solidFill>
            <a:srgbClr val="B6D7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41" name="Google Shape;341;p37"/>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026E39"/>
            </a:solidFill>
            <a:prstDash val="solid"/>
            <a:round/>
            <a:headEnd len="sm" w="sm" type="none"/>
            <a:tailEnd len="sm" w="sm" type="none"/>
          </a:ln>
        </p:spPr>
      </p:pic>
      <p:sp>
        <p:nvSpPr>
          <p:cNvPr id="342" name="Google Shape;342;p37"/>
          <p:cNvSpPr txBox="1"/>
          <p:nvPr>
            <p:ph type="title"/>
          </p:nvPr>
        </p:nvSpPr>
        <p:spPr>
          <a:xfrm>
            <a:off x="62925" y="228600"/>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Assessing Your Plan/Strategy</a:t>
            </a:r>
            <a:endParaRPr sz="2200">
              <a:solidFill>
                <a:srgbClr val="FFFFFF"/>
              </a:solidFill>
            </a:endParaRPr>
          </a:p>
        </p:txBody>
      </p:sp>
      <p:sp>
        <p:nvSpPr>
          <p:cNvPr id="343" name="Google Shape;343;p37"/>
          <p:cNvSpPr txBox="1"/>
          <p:nvPr/>
        </p:nvSpPr>
        <p:spPr>
          <a:xfrm>
            <a:off x="0" y="1447800"/>
            <a:ext cx="5505600" cy="25398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Does the data support your original plan/strategy?</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Go through your goals and assign a grade of 1 to 5 based on how well you accomplished them.</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Where the goals you set realistic? </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What goals can you set for the following year?</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Look for new areas or demographics to explore. </a:t>
            </a:r>
            <a:endParaRPr sz="1500">
              <a:solidFill>
                <a:schemeClr val="dk1"/>
              </a:solidFill>
              <a:highlight>
                <a:srgbClr val="FFFFFF"/>
              </a:highlight>
              <a:latin typeface="Calibri"/>
              <a:ea typeface="Calibri"/>
              <a:cs typeface="Calibri"/>
              <a:sym typeface="Calibri"/>
            </a:endParaRPr>
          </a:p>
          <a:p>
            <a:pPr indent="-323850" lvl="1" marL="9144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Are you finding new groups of students? </a:t>
            </a:r>
            <a:endParaRPr sz="1500">
              <a:solidFill>
                <a:schemeClr val="dk1"/>
              </a:solidFill>
              <a:highlight>
                <a:srgbClr val="FFFFFF"/>
              </a:highlight>
              <a:latin typeface="Calibri"/>
              <a:ea typeface="Calibri"/>
              <a:cs typeface="Calibri"/>
              <a:sym typeface="Calibri"/>
            </a:endParaRPr>
          </a:p>
          <a:p>
            <a:pPr indent="-323850" lvl="1" marL="9144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Are there new crops you can add to your plan?</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Does your ID&amp;R plan cover your entire state/region?</a:t>
            </a:r>
            <a:endParaRPr sz="1500">
              <a:solidFill>
                <a:schemeClr val="dk1"/>
              </a:solidFill>
              <a:highlight>
                <a:srgbClr val="FFFFFF"/>
              </a:highlight>
              <a:latin typeface="Calibri"/>
              <a:ea typeface="Calibri"/>
              <a:cs typeface="Calibri"/>
              <a:sym typeface="Calibri"/>
            </a:endParaRPr>
          </a:p>
        </p:txBody>
      </p:sp>
      <p:sp>
        <p:nvSpPr>
          <p:cNvPr id="344" name="Google Shape;344;p37"/>
          <p:cNvSpPr/>
          <p:nvPr/>
        </p:nvSpPr>
        <p:spPr>
          <a:xfrm>
            <a:off x="5505600" y="78525"/>
            <a:ext cx="3414300" cy="3499500"/>
          </a:xfrm>
          <a:prstGeom prst="rect">
            <a:avLst/>
          </a:prstGeom>
          <a:solidFill>
            <a:srgbClr val="026E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5" name="Google Shape;345;p37"/>
          <p:cNvPicPr preferRelativeResize="0"/>
          <p:nvPr/>
        </p:nvPicPr>
        <p:blipFill rotWithShape="1">
          <a:blip r:embed="rId4">
            <a:alphaModFix/>
          </a:blip>
          <a:srcRect b="0" l="35864" r="20647" t="0"/>
          <a:stretch/>
        </p:blipFill>
        <p:spPr>
          <a:xfrm>
            <a:off x="5659475" y="228600"/>
            <a:ext cx="3164774" cy="31712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8"/>
          <p:cNvSpPr/>
          <p:nvPr/>
        </p:nvSpPr>
        <p:spPr>
          <a:xfrm flipH="1" rot="-5400000">
            <a:off x="4386600" y="-4082700"/>
            <a:ext cx="393300" cy="9166500"/>
          </a:xfrm>
          <a:prstGeom prst="rect">
            <a:avLst/>
          </a:prstGeom>
          <a:solidFill>
            <a:srgbClr val="C427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51" name="Google Shape;351;p38"/>
          <p:cNvSpPr/>
          <p:nvPr/>
        </p:nvSpPr>
        <p:spPr>
          <a:xfrm flipH="1" rot="-5400000">
            <a:off x="4386600" y="150200"/>
            <a:ext cx="393300" cy="9166500"/>
          </a:xfrm>
          <a:prstGeom prst="rect">
            <a:avLst/>
          </a:prstGeom>
          <a:solidFill>
            <a:srgbClr val="EA999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52" name="Google Shape;352;p38"/>
          <p:cNvSpPr/>
          <p:nvPr/>
        </p:nvSpPr>
        <p:spPr>
          <a:xfrm>
            <a:off x="5505600" y="78525"/>
            <a:ext cx="3414300" cy="3734100"/>
          </a:xfrm>
          <a:prstGeom prst="rect">
            <a:avLst/>
          </a:prstGeom>
          <a:solidFill>
            <a:srgbClr val="C427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3" name="Google Shape;353;p38"/>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C4272C"/>
            </a:solidFill>
            <a:prstDash val="solid"/>
            <a:round/>
            <a:headEnd len="sm" w="sm" type="none"/>
            <a:tailEnd len="sm" w="sm" type="none"/>
          </a:ln>
        </p:spPr>
      </p:pic>
      <p:sp>
        <p:nvSpPr>
          <p:cNvPr id="354" name="Google Shape;354;p38"/>
          <p:cNvSpPr txBox="1"/>
          <p:nvPr>
            <p:ph type="title"/>
          </p:nvPr>
        </p:nvSpPr>
        <p:spPr>
          <a:xfrm>
            <a:off x="62925" y="2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The Importance of Quality Control</a:t>
            </a:r>
            <a:endParaRPr sz="2200">
              <a:solidFill>
                <a:srgbClr val="FFFFFF"/>
              </a:solidFill>
            </a:endParaRPr>
          </a:p>
        </p:txBody>
      </p:sp>
      <p:sp>
        <p:nvSpPr>
          <p:cNvPr id="355" name="Google Shape;355;p38"/>
          <p:cNvSpPr txBox="1"/>
          <p:nvPr>
            <p:ph idx="1" type="body"/>
          </p:nvPr>
        </p:nvSpPr>
        <p:spPr>
          <a:xfrm>
            <a:off x="0" y="1166425"/>
            <a:ext cx="5505600" cy="270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Quality control is a crucial and required step in the Identification and Recruitment process. Quality Control ensures the correct eligibility decisions are being made and that the data you are collecting is correct. OME outlines their recommendations for Quality Control in the Non-Regulatory Guidance.</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pic>
        <p:nvPicPr>
          <p:cNvPr id="356" name="Google Shape;356;p38"/>
          <p:cNvPicPr preferRelativeResize="0"/>
          <p:nvPr/>
        </p:nvPicPr>
        <p:blipFill rotWithShape="1">
          <a:blip r:embed="rId4">
            <a:alphaModFix/>
          </a:blip>
          <a:srcRect b="0" l="30922" r="6721" t="0"/>
          <a:stretch/>
        </p:blipFill>
        <p:spPr>
          <a:xfrm>
            <a:off x="5671874" y="228600"/>
            <a:ext cx="3086750" cy="343385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9"/>
          <p:cNvSpPr/>
          <p:nvPr/>
        </p:nvSpPr>
        <p:spPr>
          <a:xfrm flipH="1" rot="-5400000">
            <a:off x="4386600" y="-4082700"/>
            <a:ext cx="393300" cy="9166500"/>
          </a:xfrm>
          <a:prstGeom prst="rect">
            <a:avLst/>
          </a:prstGeom>
          <a:solidFill>
            <a:srgbClr val="C427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62" name="Google Shape;362;p39"/>
          <p:cNvSpPr txBox="1"/>
          <p:nvPr>
            <p:ph idx="1" type="body"/>
          </p:nvPr>
        </p:nvSpPr>
        <p:spPr>
          <a:xfrm>
            <a:off x="0" y="937825"/>
            <a:ext cx="5505600" cy="33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Page </a:t>
            </a:r>
            <a:r>
              <a:rPr b="1" lang="en" sz="1500">
                <a:solidFill>
                  <a:schemeClr val="dk1"/>
                </a:solidFill>
                <a:latin typeface="Calibri"/>
                <a:ea typeface="Calibri"/>
                <a:cs typeface="Calibri"/>
                <a:sym typeface="Calibri"/>
              </a:rPr>
              <a:t>39</a:t>
            </a:r>
            <a:r>
              <a:rPr lang="en" sz="1500">
                <a:solidFill>
                  <a:schemeClr val="dk1"/>
                </a:solidFill>
                <a:latin typeface="Calibri"/>
                <a:ea typeface="Calibri"/>
                <a:cs typeface="Calibri"/>
                <a:sym typeface="Calibri"/>
              </a:rPr>
              <a:t> of the MEP Non-Regulatory Guidance defines an acceptable system of Quality Control as containing the following elements:</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363" name="Google Shape;363;p39"/>
          <p:cNvSpPr/>
          <p:nvPr/>
        </p:nvSpPr>
        <p:spPr>
          <a:xfrm flipH="1" rot="-5400000">
            <a:off x="4386600" y="150200"/>
            <a:ext cx="393300" cy="9166500"/>
          </a:xfrm>
          <a:prstGeom prst="rect">
            <a:avLst/>
          </a:prstGeom>
          <a:solidFill>
            <a:srgbClr val="EA999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64" name="Google Shape;364;p39"/>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C4272C"/>
            </a:solidFill>
            <a:prstDash val="solid"/>
            <a:round/>
            <a:headEnd len="sm" w="sm" type="none"/>
            <a:tailEnd len="sm" w="sm" type="none"/>
          </a:ln>
        </p:spPr>
      </p:pic>
      <p:sp>
        <p:nvSpPr>
          <p:cNvPr id="365" name="Google Shape;365;p39"/>
          <p:cNvSpPr txBox="1"/>
          <p:nvPr>
            <p:ph type="title"/>
          </p:nvPr>
        </p:nvSpPr>
        <p:spPr>
          <a:xfrm>
            <a:off x="62925" y="2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Quality Control Requirements</a:t>
            </a:r>
            <a:endParaRPr sz="2200">
              <a:solidFill>
                <a:srgbClr val="FFFFFF"/>
              </a:solidFill>
            </a:endParaRPr>
          </a:p>
        </p:txBody>
      </p:sp>
      <p:sp>
        <p:nvSpPr>
          <p:cNvPr id="366" name="Google Shape;366;p39"/>
          <p:cNvSpPr txBox="1"/>
          <p:nvPr/>
        </p:nvSpPr>
        <p:spPr>
          <a:xfrm>
            <a:off x="0" y="1676400"/>
            <a:ext cx="5505600" cy="2274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Training for recruiters on various aspects of the job; </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 designated reviewer for each COE to verify that, based on the recorded data, the child is eligible for MEP services; </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 formal process for resolving eligibility questions raised by recruiters and their supervisors and for transmitting responses to all local operating agencies in written form; </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 process for the SEA to validate that eligibility determinations were properly made; </a:t>
            </a:r>
            <a:endParaRPr sz="1500">
              <a:solidFill>
                <a:schemeClr val="dk1"/>
              </a:solidFill>
              <a:latin typeface="Calibri"/>
              <a:ea typeface="Calibri"/>
              <a:cs typeface="Calibri"/>
              <a:sym typeface="Calibri"/>
            </a:endParaRPr>
          </a:p>
        </p:txBody>
      </p:sp>
      <p:sp>
        <p:nvSpPr>
          <p:cNvPr id="367" name="Google Shape;367;p39"/>
          <p:cNvSpPr txBox="1"/>
          <p:nvPr/>
        </p:nvSpPr>
        <p:spPr>
          <a:xfrm>
            <a:off x="1658550" y="4099300"/>
            <a:ext cx="4607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Source: MEP Non Regulatory Guidance Chapter III:A13, pg. 39</a:t>
            </a:r>
            <a:endParaRPr sz="1000"/>
          </a:p>
        </p:txBody>
      </p:sp>
      <p:sp>
        <p:nvSpPr>
          <p:cNvPr id="368" name="Google Shape;368;p39"/>
          <p:cNvSpPr/>
          <p:nvPr/>
        </p:nvSpPr>
        <p:spPr>
          <a:xfrm>
            <a:off x="5505600" y="78525"/>
            <a:ext cx="3414300" cy="3734100"/>
          </a:xfrm>
          <a:prstGeom prst="rect">
            <a:avLst/>
          </a:prstGeom>
          <a:solidFill>
            <a:srgbClr val="C427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9" name="Google Shape;369;p39"/>
          <p:cNvPicPr preferRelativeResize="0"/>
          <p:nvPr/>
        </p:nvPicPr>
        <p:blipFill rotWithShape="1">
          <a:blip r:embed="rId4">
            <a:alphaModFix/>
          </a:blip>
          <a:srcRect b="0" l="30922" r="6721" t="0"/>
          <a:stretch/>
        </p:blipFill>
        <p:spPr>
          <a:xfrm>
            <a:off x="5671874" y="228600"/>
            <a:ext cx="3086750" cy="343385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0"/>
          <p:cNvSpPr/>
          <p:nvPr/>
        </p:nvSpPr>
        <p:spPr>
          <a:xfrm flipH="1" rot="-5400000">
            <a:off x="4386600" y="-4082700"/>
            <a:ext cx="393300" cy="9166500"/>
          </a:xfrm>
          <a:prstGeom prst="rect">
            <a:avLst/>
          </a:prstGeom>
          <a:solidFill>
            <a:srgbClr val="C427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75" name="Google Shape;375;p40"/>
          <p:cNvSpPr txBox="1"/>
          <p:nvPr>
            <p:ph idx="1" type="body"/>
          </p:nvPr>
        </p:nvSpPr>
        <p:spPr>
          <a:xfrm>
            <a:off x="0" y="937825"/>
            <a:ext cx="5505600" cy="33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Page </a:t>
            </a:r>
            <a:r>
              <a:rPr b="1" lang="en" sz="1500">
                <a:solidFill>
                  <a:schemeClr val="dk1"/>
                </a:solidFill>
                <a:latin typeface="Calibri"/>
                <a:ea typeface="Calibri"/>
                <a:cs typeface="Calibri"/>
                <a:sym typeface="Calibri"/>
              </a:rPr>
              <a:t>39</a:t>
            </a:r>
            <a:r>
              <a:rPr lang="en" sz="1500">
                <a:solidFill>
                  <a:schemeClr val="dk1"/>
                </a:solidFill>
                <a:latin typeface="Calibri"/>
                <a:ea typeface="Calibri"/>
                <a:cs typeface="Calibri"/>
                <a:sym typeface="Calibri"/>
              </a:rPr>
              <a:t> of the MEP Non-Regulatory Guidance defines an acceptable system of Quality Control as containing the following elements:</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376" name="Google Shape;376;p40"/>
          <p:cNvSpPr/>
          <p:nvPr/>
        </p:nvSpPr>
        <p:spPr>
          <a:xfrm flipH="1" rot="-5400000">
            <a:off x="4386600" y="150200"/>
            <a:ext cx="393300" cy="9166500"/>
          </a:xfrm>
          <a:prstGeom prst="rect">
            <a:avLst/>
          </a:prstGeom>
          <a:solidFill>
            <a:srgbClr val="EA999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377" name="Google Shape;377;p40"/>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C4272C"/>
            </a:solidFill>
            <a:prstDash val="solid"/>
            <a:round/>
            <a:headEnd len="sm" w="sm" type="none"/>
            <a:tailEnd len="sm" w="sm" type="none"/>
          </a:ln>
        </p:spPr>
      </p:pic>
      <p:sp>
        <p:nvSpPr>
          <p:cNvPr id="378" name="Google Shape;378;p40"/>
          <p:cNvSpPr txBox="1"/>
          <p:nvPr>
            <p:ph type="title"/>
          </p:nvPr>
        </p:nvSpPr>
        <p:spPr>
          <a:xfrm>
            <a:off x="62925" y="2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Quality Control Requirements</a:t>
            </a:r>
            <a:endParaRPr sz="2200">
              <a:solidFill>
                <a:srgbClr val="FFFFFF"/>
              </a:solidFill>
            </a:endParaRPr>
          </a:p>
        </p:txBody>
      </p:sp>
      <p:sp>
        <p:nvSpPr>
          <p:cNvPr id="379" name="Google Shape;379;p40"/>
          <p:cNvSpPr txBox="1"/>
          <p:nvPr/>
        </p:nvSpPr>
        <p:spPr>
          <a:xfrm>
            <a:off x="0" y="1600200"/>
            <a:ext cx="5505600" cy="25398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Apart from steps 2 and 4, a plan for qualified SEA staff to monitor, at least annually, the identification and recruitment practices of individual recruiters; </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Documentation that supports the SEA's implementation of this quality control system and a record of actions taken to improve the system where periodic reviews and evaluations indicate a need to do so;</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 process for implementing corrective action in response to internal audit findings and recommendations.</a:t>
            </a:r>
            <a:endParaRPr sz="1500">
              <a:solidFill>
                <a:schemeClr val="dk1"/>
              </a:solidFill>
              <a:latin typeface="Calibri"/>
              <a:ea typeface="Calibri"/>
              <a:cs typeface="Calibri"/>
              <a:sym typeface="Calibri"/>
            </a:endParaRPr>
          </a:p>
        </p:txBody>
      </p:sp>
      <p:sp>
        <p:nvSpPr>
          <p:cNvPr id="380" name="Google Shape;380;p40"/>
          <p:cNvSpPr txBox="1"/>
          <p:nvPr/>
        </p:nvSpPr>
        <p:spPr>
          <a:xfrm>
            <a:off x="1658550" y="4099300"/>
            <a:ext cx="4607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Source: MEP Non Regulatory Guidance Chapter III:A13, pg. 39</a:t>
            </a:r>
            <a:endParaRPr sz="1000"/>
          </a:p>
        </p:txBody>
      </p:sp>
      <p:sp>
        <p:nvSpPr>
          <p:cNvPr id="381" name="Google Shape;381;p40"/>
          <p:cNvSpPr/>
          <p:nvPr/>
        </p:nvSpPr>
        <p:spPr>
          <a:xfrm>
            <a:off x="5505600" y="78525"/>
            <a:ext cx="3414300" cy="3734100"/>
          </a:xfrm>
          <a:prstGeom prst="rect">
            <a:avLst/>
          </a:prstGeom>
          <a:solidFill>
            <a:srgbClr val="C427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2" name="Google Shape;382;p40"/>
          <p:cNvPicPr preferRelativeResize="0"/>
          <p:nvPr/>
        </p:nvPicPr>
        <p:blipFill rotWithShape="1">
          <a:blip r:embed="rId4">
            <a:alphaModFix/>
          </a:blip>
          <a:srcRect b="0" l="30922" r="6721" t="0"/>
          <a:stretch/>
        </p:blipFill>
        <p:spPr>
          <a:xfrm>
            <a:off x="5671874" y="228600"/>
            <a:ext cx="3086750" cy="343385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41"/>
          <p:cNvSpPr/>
          <p:nvPr/>
        </p:nvSpPr>
        <p:spPr>
          <a:xfrm flipH="1" rot="-5400000">
            <a:off x="4386600" y="-4082700"/>
            <a:ext cx="393300" cy="9166500"/>
          </a:xfrm>
          <a:prstGeom prst="rect">
            <a:avLst/>
          </a:prstGeom>
          <a:solidFill>
            <a:srgbClr val="C427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88" name="Google Shape;388;p41"/>
          <p:cNvSpPr/>
          <p:nvPr/>
        </p:nvSpPr>
        <p:spPr>
          <a:xfrm flipH="1" rot="-5400000">
            <a:off x="4386600" y="150200"/>
            <a:ext cx="393300" cy="9166500"/>
          </a:xfrm>
          <a:prstGeom prst="rect">
            <a:avLst/>
          </a:prstGeom>
          <a:solidFill>
            <a:srgbClr val="EA999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389" name="Google Shape;389;p41"/>
          <p:cNvSpPr/>
          <p:nvPr/>
        </p:nvSpPr>
        <p:spPr>
          <a:xfrm>
            <a:off x="5505600" y="78525"/>
            <a:ext cx="3414300" cy="3593400"/>
          </a:xfrm>
          <a:prstGeom prst="rect">
            <a:avLst/>
          </a:prstGeom>
          <a:solidFill>
            <a:srgbClr val="C427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0" name="Google Shape;390;p41"/>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C4272C"/>
            </a:solidFill>
            <a:prstDash val="solid"/>
            <a:round/>
            <a:headEnd len="sm" w="sm" type="none"/>
            <a:tailEnd len="sm" w="sm" type="none"/>
          </a:ln>
        </p:spPr>
      </p:pic>
      <p:sp>
        <p:nvSpPr>
          <p:cNvPr id="391" name="Google Shape;391;p41"/>
          <p:cNvSpPr txBox="1"/>
          <p:nvPr>
            <p:ph type="title"/>
          </p:nvPr>
        </p:nvSpPr>
        <p:spPr>
          <a:xfrm>
            <a:off x="62925" y="2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Re-interviews and Speaking to Families</a:t>
            </a:r>
            <a:endParaRPr sz="2200">
              <a:solidFill>
                <a:srgbClr val="FFFFFF"/>
              </a:solidFill>
            </a:endParaRPr>
          </a:p>
        </p:txBody>
      </p:sp>
      <p:sp>
        <p:nvSpPr>
          <p:cNvPr id="392" name="Google Shape;392;p41"/>
          <p:cNvSpPr txBox="1"/>
          <p:nvPr/>
        </p:nvSpPr>
        <p:spPr>
          <a:xfrm>
            <a:off x="0" y="990600"/>
            <a:ext cx="55056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500">
              <a:solidFill>
                <a:schemeClr val="dk1"/>
              </a:solidFill>
              <a:latin typeface="Calibri"/>
              <a:ea typeface="Calibri"/>
              <a:cs typeface="Calibri"/>
              <a:sym typeface="Calibri"/>
            </a:endParaRPr>
          </a:p>
        </p:txBody>
      </p:sp>
      <p:sp>
        <p:nvSpPr>
          <p:cNvPr id="393" name="Google Shape;393;p41"/>
          <p:cNvSpPr txBox="1"/>
          <p:nvPr>
            <p:ph idx="1" type="body"/>
          </p:nvPr>
        </p:nvSpPr>
        <p:spPr>
          <a:xfrm>
            <a:off x="0" y="709225"/>
            <a:ext cx="5505600" cy="392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Annual re-interviews are crucial to the Quality Control process to ensure that correct eligibility decisions are being made and to give insight into the perception of the program from families enrolled in the program.</a:t>
            </a:r>
            <a:endParaRPr sz="1500">
              <a:solidFill>
                <a:schemeClr val="dk1"/>
              </a:solidFill>
              <a:latin typeface="Calibri"/>
              <a:ea typeface="Calibri"/>
              <a:cs typeface="Calibri"/>
              <a:sym typeface="Calibri"/>
            </a:endParaRPr>
          </a:p>
          <a:p>
            <a:pPr indent="-323850" lvl="0" marL="457200" rtl="0" algn="l">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We recommend re-interviewing 1 out of every 10 COEs</a:t>
            </a:r>
            <a:endParaRPr sz="1500">
              <a:solidFill>
                <a:schemeClr val="dk1"/>
              </a:solidFill>
              <a:latin typeface="Calibri"/>
              <a:ea typeface="Calibri"/>
              <a:cs typeface="Calibri"/>
              <a:sym typeface="Calibri"/>
            </a:endParaRPr>
          </a:p>
          <a:p>
            <a:pPr indent="-323850" lvl="0" marL="457200" rtl="0" algn="l">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The re-interview results can uncover common mistakes made by recruiters and how families feel about the program</a:t>
            </a:r>
            <a:endParaRPr sz="1500">
              <a:solidFill>
                <a:schemeClr val="dk1"/>
              </a:solidFill>
              <a:latin typeface="Calibri"/>
              <a:ea typeface="Calibri"/>
              <a:cs typeface="Calibri"/>
              <a:sym typeface="Calibri"/>
            </a:endParaRPr>
          </a:p>
          <a:p>
            <a:pPr indent="-323850" lvl="0" marL="457200" rtl="0" algn="l">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During the re-interview process ask families their perception of the program, the recruiting process, and services received</a:t>
            </a:r>
            <a:endParaRPr sz="1500">
              <a:solidFill>
                <a:schemeClr val="dk1"/>
              </a:solidFill>
              <a:latin typeface="Calibri"/>
              <a:ea typeface="Calibri"/>
              <a:cs typeface="Calibri"/>
              <a:sym typeface="Calibri"/>
            </a:endParaRPr>
          </a:p>
          <a:p>
            <a:pPr indent="-323850" lvl="1" marL="914400" rtl="0" algn="l">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Families enrolled in the program should be our best advocates and can help spread the word to new families</a:t>
            </a:r>
            <a:endParaRPr sz="1500">
              <a:solidFill>
                <a:schemeClr val="dk1"/>
              </a:solidFill>
              <a:latin typeface="Calibri"/>
              <a:ea typeface="Calibri"/>
              <a:cs typeface="Calibri"/>
              <a:sym typeface="Calibri"/>
            </a:endParaRPr>
          </a:p>
          <a:p>
            <a:pPr indent="-323850" lvl="0" marL="457200" rtl="0" algn="l">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Properly document the re-interview process including recommended steps to correct any issues found</a:t>
            </a:r>
            <a:endParaRPr sz="1500">
              <a:solidFill>
                <a:schemeClr val="dk1"/>
              </a:solidFill>
              <a:latin typeface="Calibri"/>
              <a:ea typeface="Calibri"/>
              <a:cs typeface="Calibri"/>
              <a:sym typeface="Calibri"/>
            </a:endParaRPr>
          </a:p>
        </p:txBody>
      </p:sp>
      <p:pic>
        <p:nvPicPr>
          <p:cNvPr id="394" name="Google Shape;394;p41"/>
          <p:cNvPicPr preferRelativeResize="0"/>
          <p:nvPr/>
        </p:nvPicPr>
        <p:blipFill rotWithShape="1">
          <a:blip r:embed="rId4">
            <a:alphaModFix/>
          </a:blip>
          <a:srcRect b="0" l="5283" r="32193" t="0"/>
          <a:stretch/>
        </p:blipFill>
        <p:spPr>
          <a:xfrm>
            <a:off x="5673788" y="228600"/>
            <a:ext cx="3077925" cy="3281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2"/>
          <p:cNvSpPr/>
          <p:nvPr/>
        </p:nvSpPr>
        <p:spPr>
          <a:xfrm flipH="1" rot="-5400000">
            <a:off x="4386600" y="-4082700"/>
            <a:ext cx="393300" cy="9166500"/>
          </a:xfrm>
          <a:prstGeom prst="rect">
            <a:avLst/>
          </a:prstGeom>
          <a:solidFill>
            <a:srgbClr val="C427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00" name="Google Shape;400;p42"/>
          <p:cNvSpPr/>
          <p:nvPr/>
        </p:nvSpPr>
        <p:spPr>
          <a:xfrm flipH="1" rot="-5400000">
            <a:off x="4386600" y="150200"/>
            <a:ext cx="393300" cy="9166500"/>
          </a:xfrm>
          <a:prstGeom prst="rect">
            <a:avLst/>
          </a:prstGeom>
          <a:solidFill>
            <a:srgbClr val="EA999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401" name="Google Shape;401;p42"/>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C4272C"/>
            </a:solidFill>
            <a:prstDash val="solid"/>
            <a:round/>
            <a:headEnd len="sm" w="sm" type="none"/>
            <a:tailEnd len="sm" w="sm" type="none"/>
          </a:ln>
        </p:spPr>
      </p:pic>
      <p:sp>
        <p:nvSpPr>
          <p:cNvPr id="402" name="Google Shape;402;p42"/>
          <p:cNvSpPr txBox="1"/>
          <p:nvPr>
            <p:ph type="title"/>
          </p:nvPr>
        </p:nvSpPr>
        <p:spPr>
          <a:xfrm>
            <a:off x="62925" y="2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Establishing a Training Plan</a:t>
            </a:r>
            <a:endParaRPr sz="2200">
              <a:solidFill>
                <a:srgbClr val="FFFFFF"/>
              </a:solidFill>
            </a:endParaRPr>
          </a:p>
        </p:txBody>
      </p:sp>
      <p:sp>
        <p:nvSpPr>
          <p:cNvPr id="403" name="Google Shape;403;p42"/>
          <p:cNvSpPr txBox="1"/>
          <p:nvPr>
            <p:ph idx="1" type="body"/>
          </p:nvPr>
        </p:nvSpPr>
        <p:spPr>
          <a:xfrm>
            <a:off x="76200" y="1547425"/>
            <a:ext cx="5505600" cy="192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Recruiter training is a key part of quality control. There are many different regulations that govern eligibility and recruiters are not using all of them all of the time. </a:t>
            </a:r>
            <a:r>
              <a:rPr lang="en" sz="1500">
                <a:solidFill>
                  <a:schemeClr val="dk1"/>
                </a:solidFill>
                <a:latin typeface="Calibri"/>
                <a:ea typeface="Calibri"/>
                <a:cs typeface="Calibri"/>
                <a:sym typeface="Calibri"/>
              </a:rPr>
              <a:t>Recruiting skills are like any other skill in that if they are not being used regularly, they can get forgotten. Regular training ensures that recruiters are always operating at maximum capacity</a:t>
            </a:r>
            <a:r>
              <a:rPr lang="en" sz="1500">
                <a:solidFill>
                  <a:schemeClr val="dk1"/>
                </a:solidFill>
                <a:latin typeface="Calibri"/>
                <a:ea typeface="Calibri"/>
                <a:cs typeface="Calibri"/>
                <a:sym typeface="Calibri"/>
              </a:rPr>
              <a:t> and means less work for supervisors in the long term.</a:t>
            </a:r>
            <a:endParaRPr sz="1500">
              <a:solidFill>
                <a:schemeClr val="dk1"/>
              </a:solidFill>
              <a:latin typeface="Calibri"/>
              <a:ea typeface="Calibri"/>
              <a:cs typeface="Calibri"/>
              <a:sym typeface="Calibri"/>
            </a:endParaRPr>
          </a:p>
        </p:txBody>
      </p:sp>
      <p:sp>
        <p:nvSpPr>
          <p:cNvPr id="404" name="Google Shape;404;p42"/>
          <p:cNvSpPr/>
          <p:nvPr/>
        </p:nvSpPr>
        <p:spPr>
          <a:xfrm>
            <a:off x="5505600" y="78525"/>
            <a:ext cx="3414300" cy="3218100"/>
          </a:xfrm>
          <a:prstGeom prst="rect">
            <a:avLst/>
          </a:prstGeom>
          <a:solidFill>
            <a:srgbClr val="C427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5" name="Google Shape;405;p42"/>
          <p:cNvPicPr preferRelativeResize="0"/>
          <p:nvPr/>
        </p:nvPicPr>
        <p:blipFill rotWithShape="1">
          <a:blip r:embed="rId4">
            <a:alphaModFix/>
          </a:blip>
          <a:srcRect b="0" l="29463" r="0" t="0"/>
          <a:stretch/>
        </p:blipFill>
        <p:spPr>
          <a:xfrm>
            <a:off x="5631750" y="228600"/>
            <a:ext cx="3145300" cy="2974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p:nvPr/>
        </p:nvSpPr>
        <p:spPr>
          <a:xfrm flipH="1" rot="-5400000">
            <a:off x="4386600" y="-4082700"/>
            <a:ext cx="393300" cy="9166500"/>
          </a:xfrm>
          <a:prstGeom prst="rect">
            <a:avLst/>
          </a:prstGeom>
          <a:solidFill>
            <a:srgbClr val="134F5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81" name="Google Shape;81;p16"/>
          <p:cNvSpPr txBox="1"/>
          <p:nvPr>
            <p:ph idx="1" type="body"/>
          </p:nvPr>
        </p:nvSpPr>
        <p:spPr>
          <a:xfrm>
            <a:off x="0" y="1608200"/>
            <a:ext cx="5505600" cy="174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rgbClr val="000000"/>
                </a:solidFill>
                <a:highlight>
                  <a:schemeClr val="lt1"/>
                </a:highlight>
                <a:latin typeface="Calibri"/>
                <a:ea typeface="Calibri"/>
                <a:cs typeface="Calibri"/>
                <a:sym typeface="Calibri"/>
              </a:rPr>
              <a:t>While all states may differ in their organizational models and approach to ID&amp;R, there are key practices and strategies that all states can adopt to ensure they meet federal requirements and give themselves the best opportunities to be successful.</a:t>
            </a:r>
            <a:endParaRPr sz="1700">
              <a:solidFill>
                <a:srgbClr val="000000"/>
              </a:solidFill>
              <a:highlight>
                <a:schemeClr val="lt1"/>
              </a:highlight>
              <a:latin typeface="Calibri"/>
              <a:ea typeface="Calibri"/>
              <a:cs typeface="Calibri"/>
              <a:sym typeface="Calibri"/>
            </a:endParaRPr>
          </a:p>
        </p:txBody>
      </p:sp>
      <p:sp>
        <p:nvSpPr>
          <p:cNvPr id="82" name="Google Shape;82;p16"/>
          <p:cNvSpPr/>
          <p:nvPr/>
        </p:nvSpPr>
        <p:spPr>
          <a:xfrm flipH="1" rot="-5400000">
            <a:off x="4386600" y="150200"/>
            <a:ext cx="393300" cy="9166500"/>
          </a:xfrm>
          <a:prstGeom prst="rect">
            <a:avLst/>
          </a:prstGeom>
          <a:solidFill>
            <a:srgbClr val="A2C4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83" name="Google Shape;83;p16"/>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34F5C"/>
            </a:solidFill>
            <a:prstDash val="solid"/>
            <a:round/>
            <a:headEnd len="sm" w="sm" type="none"/>
            <a:tailEnd len="sm" w="sm" type="none"/>
          </a:ln>
        </p:spPr>
      </p:pic>
      <p:sp>
        <p:nvSpPr>
          <p:cNvPr id="84" name="Google Shape;84;p16"/>
          <p:cNvSpPr txBox="1"/>
          <p:nvPr>
            <p:ph type="title"/>
          </p:nvPr>
        </p:nvSpPr>
        <p:spPr>
          <a:xfrm>
            <a:off x="62925" y="2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rPr>
              <a:t>The Essentials of ID&amp;R</a:t>
            </a:r>
            <a:endParaRPr b="1" sz="2200">
              <a:solidFill>
                <a:srgbClr val="FFFFFF"/>
              </a:solidFill>
            </a:endParaRPr>
          </a:p>
        </p:txBody>
      </p:sp>
      <p:sp>
        <p:nvSpPr>
          <p:cNvPr id="85" name="Google Shape;85;p16"/>
          <p:cNvSpPr/>
          <p:nvPr/>
        </p:nvSpPr>
        <p:spPr>
          <a:xfrm>
            <a:off x="5505600" y="78525"/>
            <a:ext cx="3414300" cy="3968400"/>
          </a:xfrm>
          <a:prstGeom prst="rect">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 name="Google Shape;86;p16"/>
          <p:cNvPicPr preferRelativeResize="0"/>
          <p:nvPr/>
        </p:nvPicPr>
        <p:blipFill rotWithShape="1">
          <a:blip r:embed="rId4">
            <a:alphaModFix/>
          </a:blip>
          <a:srcRect b="0" l="22124" r="21321" t="0"/>
          <a:stretch/>
        </p:blipFill>
        <p:spPr>
          <a:xfrm>
            <a:off x="5635600" y="194452"/>
            <a:ext cx="3154299" cy="372029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43"/>
          <p:cNvSpPr/>
          <p:nvPr/>
        </p:nvSpPr>
        <p:spPr>
          <a:xfrm flipH="1" rot="-5400000">
            <a:off x="4386600" y="-4082700"/>
            <a:ext cx="393300" cy="9166500"/>
          </a:xfrm>
          <a:prstGeom prst="rect">
            <a:avLst/>
          </a:prstGeom>
          <a:solidFill>
            <a:srgbClr val="C427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11" name="Google Shape;411;p43"/>
          <p:cNvSpPr/>
          <p:nvPr/>
        </p:nvSpPr>
        <p:spPr>
          <a:xfrm flipH="1" rot="-5400000">
            <a:off x="4386600" y="150200"/>
            <a:ext cx="393300" cy="9166500"/>
          </a:xfrm>
          <a:prstGeom prst="rect">
            <a:avLst/>
          </a:prstGeom>
          <a:solidFill>
            <a:srgbClr val="EA999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12" name="Google Shape;412;p43"/>
          <p:cNvSpPr/>
          <p:nvPr/>
        </p:nvSpPr>
        <p:spPr>
          <a:xfrm>
            <a:off x="5505600" y="78525"/>
            <a:ext cx="3414300" cy="3218100"/>
          </a:xfrm>
          <a:prstGeom prst="rect">
            <a:avLst/>
          </a:prstGeom>
          <a:solidFill>
            <a:srgbClr val="C427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3" name="Google Shape;413;p43"/>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C4272C"/>
            </a:solidFill>
            <a:prstDash val="solid"/>
            <a:round/>
            <a:headEnd len="sm" w="sm" type="none"/>
            <a:tailEnd len="sm" w="sm" type="none"/>
          </a:ln>
        </p:spPr>
      </p:pic>
      <p:sp>
        <p:nvSpPr>
          <p:cNvPr id="414" name="Google Shape;414;p43"/>
          <p:cNvSpPr txBox="1"/>
          <p:nvPr>
            <p:ph type="title"/>
          </p:nvPr>
        </p:nvSpPr>
        <p:spPr>
          <a:xfrm>
            <a:off x="62925" y="2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How to Establish a Training Plan</a:t>
            </a:r>
            <a:endParaRPr sz="2200">
              <a:solidFill>
                <a:srgbClr val="FFFFFF"/>
              </a:solidFill>
            </a:endParaRPr>
          </a:p>
        </p:txBody>
      </p:sp>
      <p:sp>
        <p:nvSpPr>
          <p:cNvPr id="415" name="Google Shape;415;p43"/>
          <p:cNvSpPr txBox="1"/>
          <p:nvPr/>
        </p:nvSpPr>
        <p:spPr>
          <a:xfrm>
            <a:off x="0" y="990600"/>
            <a:ext cx="5505600" cy="3336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The first step is prioritizing training for recruiters</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Establish an onboarding protocol that guarantees new ID&amp;R staff will have the required knowledge to be successful</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Annually assess recruiter knowledge using practice scenarios to gauge gaps in their training and knowledge</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Recruiters should regularly read and reread the guidance</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Look at the data you collect from recruiters and use the data to identify where training is needed</a:t>
            </a:r>
            <a:endParaRPr sz="1500">
              <a:solidFill>
                <a:schemeClr val="dk1"/>
              </a:solidFill>
              <a:latin typeface="Calibri"/>
              <a:ea typeface="Calibri"/>
              <a:cs typeface="Calibri"/>
              <a:sym typeface="Calibri"/>
            </a:endParaRPr>
          </a:p>
          <a:p>
            <a:pPr indent="-323850" lvl="1" marL="9144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What recruiting/eligibility rules are used the most?</a:t>
            </a:r>
            <a:endParaRPr sz="1500">
              <a:solidFill>
                <a:schemeClr val="dk1"/>
              </a:solidFill>
              <a:latin typeface="Calibri"/>
              <a:ea typeface="Calibri"/>
              <a:cs typeface="Calibri"/>
              <a:sym typeface="Calibri"/>
            </a:endParaRPr>
          </a:p>
          <a:p>
            <a:pPr indent="-323850" lvl="1" marL="9144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What recruiting/eligibility rules are used the least?</a:t>
            </a:r>
            <a:endParaRPr sz="1500">
              <a:solidFill>
                <a:schemeClr val="dk1"/>
              </a:solidFill>
              <a:latin typeface="Calibri"/>
              <a:ea typeface="Calibri"/>
              <a:cs typeface="Calibri"/>
              <a:sym typeface="Calibri"/>
            </a:endParaRPr>
          </a:p>
          <a:p>
            <a:pPr indent="-323850" lvl="1" marL="9144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What are the common mistakes made by recruiters and found on COEs and in re-interviews?</a:t>
            </a:r>
            <a:endParaRPr sz="1500">
              <a:solidFill>
                <a:schemeClr val="dk1"/>
              </a:solidFill>
              <a:latin typeface="Calibri"/>
              <a:ea typeface="Calibri"/>
              <a:cs typeface="Calibri"/>
              <a:sym typeface="Calibri"/>
            </a:endParaRPr>
          </a:p>
        </p:txBody>
      </p:sp>
      <p:pic>
        <p:nvPicPr>
          <p:cNvPr id="416" name="Google Shape;416;p43"/>
          <p:cNvPicPr preferRelativeResize="0"/>
          <p:nvPr/>
        </p:nvPicPr>
        <p:blipFill rotWithShape="1">
          <a:blip r:embed="rId4">
            <a:alphaModFix/>
          </a:blip>
          <a:srcRect b="0" l="29463" r="0" t="0"/>
          <a:stretch/>
        </p:blipFill>
        <p:spPr>
          <a:xfrm>
            <a:off x="5631750" y="228600"/>
            <a:ext cx="3145300" cy="2974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44"/>
          <p:cNvSpPr/>
          <p:nvPr/>
        </p:nvSpPr>
        <p:spPr>
          <a:xfrm flipH="1" rot="-5400000">
            <a:off x="4386600" y="-4082700"/>
            <a:ext cx="393300" cy="9166500"/>
          </a:xfrm>
          <a:prstGeom prst="rect">
            <a:avLst/>
          </a:prstGeom>
          <a:solidFill>
            <a:srgbClr val="C427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22" name="Google Shape;422;p44"/>
          <p:cNvSpPr/>
          <p:nvPr/>
        </p:nvSpPr>
        <p:spPr>
          <a:xfrm flipH="1" rot="-5400000">
            <a:off x="4386600" y="150200"/>
            <a:ext cx="393300" cy="9166500"/>
          </a:xfrm>
          <a:prstGeom prst="rect">
            <a:avLst/>
          </a:prstGeom>
          <a:solidFill>
            <a:srgbClr val="EA999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423" name="Google Shape;423;p44"/>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C4272C"/>
            </a:solidFill>
            <a:prstDash val="solid"/>
            <a:round/>
            <a:headEnd len="sm" w="sm" type="none"/>
            <a:tailEnd len="sm" w="sm" type="none"/>
          </a:ln>
        </p:spPr>
      </p:pic>
      <p:sp>
        <p:nvSpPr>
          <p:cNvPr id="424" name="Google Shape;424;p44"/>
          <p:cNvSpPr txBox="1"/>
          <p:nvPr>
            <p:ph type="title"/>
          </p:nvPr>
        </p:nvSpPr>
        <p:spPr>
          <a:xfrm>
            <a:off x="62925" y="2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How to Establish a Training Plan</a:t>
            </a:r>
            <a:endParaRPr sz="2200">
              <a:solidFill>
                <a:srgbClr val="FFFFFF"/>
              </a:solidFill>
            </a:endParaRPr>
          </a:p>
        </p:txBody>
      </p:sp>
      <p:sp>
        <p:nvSpPr>
          <p:cNvPr id="425" name="Google Shape;425;p44"/>
          <p:cNvSpPr txBox="1"/>
          <p:nvPr/>
        </p:nvSpPr>
        <p:spPr>
          <a:xfrm>
            <a:off x="0" y="914400"/>
            <a:ext cx="5505600" cy="3336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Bring ID&amp;R staff into the training process</a:t>
            </a:r>
            <a:endParaRPr sz="1500">
              <a:solidFill>
                <a:schemeClr val="dk1"/>
              </a:solidFill>
              <a:highlight>
                <a:srgbClr val="FFFFFF"/>
              </a:highlight>
              <a:latin typeface="Calibri"/>
              <a:ea typeface="Calibri"/>
              <a:cs typeface="Calibri"/>
              <a:sym typeface="Calibri"/>
            </a:endParaRPr>
          </a:p>
          <a:p>
            <a:pPr indent="-323850" lvl="1" marL="9144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Have ID&amp;R staff chose a topic they are comfortable with and create a training they can give to other staff</a:t>
            </a:r>
            <a:endParaRPr sz="1500">
              <a:solidFill>
                <a:schemeClr val="dk1"/>
              </a:solidFill>
              <a:highlight>
                <a:srgbClr val="FFFFFF"/>
              </a:highlight>
              <a:latin typeface="Calibri"/>
              <a:ea typeface="Calibri"/>
              <a:cs typeface="Calibri"/>
              <a:sym typeface="Calibri"/>
            </a:endParaRPr>
          </a:p>
          <a:p>
            <a:pPr indent="-323850" lvl="1" marL="9144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Assign portions of the Non-Regulatory Guidance or OME National Recruiting Manual and have ID&amp;R staff teach other staff on their assigned portions</a:t>
            </a:r>
            <a:endParaRPr sz="1500">
              <a:solidFill>
                <a:schemeClr val="dk1"/>
              </a:solidFill>
              <a:highlight>
                <a:srgbClr val="FFFFFF"/>
              </a:highlight>
              <a:latin typeface="Calibri"/>
              <a:ea typeface="Calibri"/>
              <a:cs typeface="Calibri"/>
              <a:sym typeface="Calibri"/>
            </a:endParaRPr>
          </a:p>
          <a:p>
            <a:pPr indent="-323850" lvl="1" marL="9144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Encourage ID&amp;R staff to recruit in the field together at least once a quarter to learn from one another</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chemeClr val="lt1"/>
                </a:highlight>
                <a:latin typeface="Calibri"/>
                <a:ea typeface="Calibri"/>
                <a:cs typeface="Calibri"/>
                <a:sym typeface="Calibri"/>
              </a:rPr>
              <a:t>Establish and document your process for answering ID&amp;R questions to incorporate into your training process</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Evaluate every year your training plan and use data to see how effective your training plan has been</a:t>
            </a:r>
            <a:endParaRPr sz="1500">
              <a:solidFill>
                <a:schemeClr val="dk1"/>
              </a:solidFill>
              <a:highlight>
                <a:srgbClr val="FFFFFF"/>
              </a:highlight>
              <a:latin typeface="Calibri"/>
              <a:ea typeface="Calibri"/>
              <a:cs typeface="Calibri"/>
              <a:sym typeface="Calibri"/>
            </a:endParaRPr>
          </a:p>
        </p:txBody>
      </p:sp>
      <p:sp>
        <p:nvSpPr>
          <p:cNvPr id="426" name="Google Shape;426;p44"/>
          <p:cNvSpPr/>
          <p:nvPr/>
        </p:nvSpPr>
        <p:spPr>
          <a:xfrm>
            <a:off x="5505600" y="78525"/>
            <a:ext cx="3414300" cy="3218100"/>
          </a:xfrm>
          <a:prstGeom prst="rect">
            <a:avLst/>
          </a:prstGeom>
          <a:solidFill>
            <a:srgbClr val="C427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7" name="Google Shape;427;p44"/>
          <p:cNvPicPr preferRelativeResize="0"/>
          <p:nvPr/>
        </p:nvPicPr>
        <p:blipFill rotWithShape="1">
          <a:blip r:embed="rId4">
            <a:alphaModFix/>
          </a:blip>
          <a:srcRect b="0" l="29463" r="0" t="0"/>
          <a:stretch/>
        </p:blipFill>
        <p:spPr>
          <a:xfrm>
            <a:off x="5631750" y="228600"/>
            <a:ext cx="3145300" cy="2974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5"/>
          <p:cNvSpPr/>
          <p:nvPr/>
        </p:nvSpPr>
        <p:spPr>
          <a:xfrm flipH="1" rot="-5400000">
            <a:off x="4386600" y="-4082700"/>
            <a:ext cx="393300" cy="9166500"/>
          </a:xfrm>
          <a:prstGeom prst="rect">
            <a:avLst/>
          </a:prstGeom>
          <a:solidFill>
            <a:srgbClr val="F6941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33" name="Google Shape;433;p45"/>
          <p:cNvSpPr txBox="1"/>
          <p:nvPr>
            <p:ph idx="1" type="body"/>
          </p:nvPr>
        </p:nvSpPr>
        <p:spPr>
          <a:xfrm>
            <a:off x="0" y="1395025"/>
            <a:ext cx="5505600" cy="179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Calibri"/>
                <a:ea typeface="Calibri"/>
                <a:cs typeface="Calibri"/>
                <a:sym typeface="Calibri"/>
              </a:rPr>
              <a:t>Many experienced recruiters often fall into the trap of regularly returning to the same places year after year. To maximize ID&amp;R efforts recruiters should strive to be as thorough as possible, always look for new leads, and to make sure they are visiting a wide variety of locations.</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sp>
        <p:nvSpPr>
          <p:cNvPr id="434" name="Google Shape;434;p45"/>
          <p:cNvSpPr/>
          <p:nvPr/>
        </p:nvSpPr>
        <p:spPr>
          <a:xfrm flipH="1" rot="-5400000">
            <a:off x="4386600" y="150200"/>
            <a:ext cx="393300" cy="9166500"/>
          </a:xfrm>
          <a:prstGeom prst="rect">
            <a:avLst/>
          </a:prstGeom>
          <a:solidFill>
            <a:srgbClr val="F9CB9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35" name="Google Shape;435;p45"/>
          <p:cNvSpPr/>
          <p:nvPr/>
        </p:nvSpPr>
        <p:spPr>
          <a:xfrm>
            <a:off x="5505600" y="78525"/>
            <a:ext cx="3414300" cy="3762000"/>
          </a:xfrm>
          <a:prstGeom prst="rect">
            <a:avLst/>
          </a:prstGeom>
          <a:solidFill>
            <a:srgbClr val="F694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6" name="Google Shape;436;p45"/>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F6941F"/>
            </a:solidFill>
            <a:prstDash val="solid"/>
            <a:round/>
            <a:headEnd len="sm" w="sm" type="none"/>
            <a:tailEnd len="sm" w="sm" type="none"/>
          </a:ln>
        </p:spPr>
      </p:pic>
      <p:sp>
        <p:nvSpPr>
          <p:cNvPr id="437" name="Google Shape;437;p45"/>
          <p:cNvSpPr txBox="1"/>
          <p:nvPr>
            <p:ph type="title"/>
          </p:nvPr>
        </p:nvSpPr>
        <p:spPr>
          <a:xfrm>
            <a:off x="62925" y="2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In Field Recruitment</a:t>
            </a:r>
            <a:endParaRPr sz="2200">
              <a:solidFill>
                <a:srgbClr val="FFFFFF"/>
              </a:solidFill>
            </a:endParaRPr>
          </a:p>
        </p:txBody>
      </p:sp>
      <p:pic>
        <p:nvPicPr>
          <p:cNvPr id="438" name="Google Shape;438;p45"/>
          <p:cNvPicPr preferRelativeResize="0"/>
          <p:nvPr/>
        </p:nvPicPr>
        <p:blipFill rotWithShape="1">
          <a:blip r:embed="rId4">
            <a:alphaModFix/>
          </a:blip>
          <a:srcRect b="0" l="40490" r="0" t="0"/>
          <a:stretch/>
        </p:blipFill>
        <p:spPr>
          <a:xfrm>
            <a:off x="5672775" y="228600"/>
            <a:ext cx="3088751" cy="34619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6"/>
          <p:cNvSpPr/>
          <p:nvPr/>
        </p:nvSpPr>
        <p:spPr>
          <a:xfrm flipH="1" rot="-5400000">
            <a:off x="4386600" y="-4082700"/>
            <a:ext cx="393300" cy="9166500"/>
          </a:xfrm>
          <a:prstGeom prst="rect">
            <a:avLst/>
          </a:prstGeom>
          <a:solidFill>
            <a:srgbClr val="F6941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44" name="Google Shape;444;p46"/>
          <p:cNvSpPr txBox="1"/>
          <p:nvPr>
            <p:ph idx="1" type="body"/>
          </p:nvPr>
        </p:nvSpPr>
        <p:spPr>
          <a:xfrm>
            <a:off x="0" y="1623625"/>
            <a:ext cx="5505600" cy="179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latin typeface="Calibri"/>
                <a:ea typeface="Calibri"/>
                <a:cs typeface="Calibri"/>
                <a:sym typeface="Calibri"/>
              </a:rPr>
              <a:t>A key tool in guaranteeing recruiters are being thorough and diversifying their efforts is to establish a strong ID&amp;R for the state/region.</a:t>
            </a:r>
            <a:endParaRPr sz="2000">
              <a:solidFill>
                <a:schemeClr val="dk1"/>
              </a:solidFill>
              <a:latin typeface="Calibri"/>
              <a:ea typeface="Calibri"/>
              <a:cs typeface="Calibri"/>
              <a:sym typeface="Calibri"/>
            </a:endParaRPr>
          </a:p>
        </p:txBody>
      </p:sp>
      <p:sp>
        <p:nvSpPr>
          <p:cNvPr id="445" name="Google Shape;445;p46"/>
          <p:cNvSpPr/>
          <p:nvPr/>
        </p:nvSpPr>
        <p:spPr>
          <a:xfrm flipH="1" rot="-5400000">
            <a:off x="4386600" y="150200"/>
            <a:ext cx="393300" cy="9166500"/>
          </a:xfrm>
          <a:prstGeom prst="rect">
            <a:avLst/>
          </a:prstGeom>
          <a:solidFill>
            <a:srgbClr val="F9CB9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446" name="Google Shape;446;p46"/>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F6941F"/>
            </a:solidFill>
            <a:prstDash val="solid"/>
            <a:round/>
            <a:headEnd len="sm" w="sm" type="none"/>
            <a:tailEnd len="sm" w="sm" type="none"/>
          </a:ln>
        </p:spPr>
      </p:pic>
      <p:sp>
        <p:nvSpPr>
          <p:cNvPr id="447" name="Google Shape;447;p46"/>
          <p:cNvSpPr txBox="1"/>
          <p:nvPr>
            <p:ph type="title"/>
          </p:nvPr>
        </p:nvSpPr>
        <p:spPr>
          <a:xfrm>
            <a:off x="62925" y="2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Establish a Recruiting Plan</a:t>
            </a:r>
            <a:endParaRPr sz="2200">
              <a:solidFill>
                <a:srgbClr val="FFFFFF"/>
              </a:solidFill>
            </a:endParaRPr>
          </a:p>
        </p:txBody>
      </p:sp>
      <p:sp>
        <p:nvSpPr>
          <p:cNvPr id="448" name="Google Shape;448;p46"/>
          <p:cNvSpPr/>
          <p:nvPr/>
        </p:nvSpPr>
        <p:spPr>
          <a:xfrm>
            <a:off x="5505600" y="78525"/>
            <a:ext cx="3414300" cy="3658800"/>
          </a:xfrm>
          <a:prstGeom prst="rect">
            <a:avLst/>
          </a:prstGeom>
          <a:solidFill>
            <a:srgbClr val="F694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9" name="Google Shape;449;p46"/>
          <p:cNvPicPr preferRelativeResize="0"/>
          <p:nvPr/>
        </p:nvPicPr>
        <p:blipFill rotWithShape="1">
          <a:blip r:embed="rId4">
            <a:alphaModFix/>
          </a:blip>
          <a:srcRect b="0" l="37209" r="0" t="0"/>
          <a:stretch/>
        </p:blipFill>
        <p:spPr>
          <a:xfrm>
            <a:off x="5632451" y="254400"/>
            <a:ext cx="3141076" cy="3315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47"/>
          <p:cNvSpPr/>
          <p:nvPr/>
        </p:nvSpPr>
        <p:spPr>
          <a:xfrm flipH="1" rot="-5400000">
            <a:off x="4386600" y="-4082700"/>
            <a:ext cx="393300" cy="9166500"/>
          </a:xfrm>
          <a:prstGeom prst="rect">
            <a:avLst/>
          </a:prstGeom>
          <a:solidFill>
            <a:srgbClr val="F6941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55" name="Google Shape;455;p47"/>
          <p:cNvSpPr/>
          <p:nvPr/>
        </p:nvSpPr>
        <p:spPr>
          <a:xfrm flipH="1" rot="-5400000">
            <a:off x="4386600" y="150200"/>
            <a:ext cx="393300" cy="9166500"/>
          </a:xfrm>
          <a:prstGeom prst="rect">
            <a:avLst/>
          </a:prstGeom>
          <a:solidFill>
            <a:srgbClr val="F9CB9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456" name="Google Shape;456;p47"/>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F6941F"/>
            </a:solidFill>
            <a:prstDash val="solid"/>
            <a:round/>
            <a:headEnd len="sm" w="sm" type="none"/>
            <a:tailEnd len="sm" w="sm" type="none"/>
          </a:ln>
        </p:spPr>
      </p:pic>
      <p:sp>
        <p:nvSpPr>
          <p:cNvPr id="457" name="Google Shape;457;p47"/>
          <p:cNvSpPr txBox="1"/>
          <p:nvPr>
            <p:ph type="title"/>
          </p:nvPr>
        </p:nvSpPr>
        <p:spPr>
          <a:xfrm>
            <a:off x="62925" y="2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An ID&amp;R Plan Should Include...</a:t>
            </a:r>
            <a:endParaRPr sz="2200">
              <a:solidFill>
                <a:srgbClr val="FFFFFF"/>
              </a:solidFill>
            </a:endParaRPr>
          </a:p>
        </p:txBody>
      </p:sp>
      <p:sp>
        <p:nvSpPr>
          <p:cNvPr id="458" name="Google Shape;458;p47"/>
          <p:cNvSpPr txBox="1"/>
          <p:nvPr/>
        </p:nvSpPr>
        <p:spPr>
          <a:xfrm>
            <a:off x="0" y="990600"/>
            <a:ext cx="5505600" cy="3336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The ID&amp;R plan should include all activities the state/recruiter hopes to accomplish throughout the year</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The ID&amp;R plan should establish clear goals that are realistic and measurable</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The ID&amp;R plan should highlight critical Dates/seasons</a:t>
            </a:r>
            <a:endParaRPr sz="1500">
              <a:solidFill>
                <a:schemeClr val="dk1"/>
              </a:solidFill>
              <a:highlight>
                <a:srgbClr val="FFFFFF"/>
              </a:highlight>
              <a:latin typeface="Calibri"/>
              <a:ea typeface="Calibri"/>
              <a:cs typeface="Calibri"/>
              <a:sym typeface="Calibri"/>
            </a:endParaRPr>
          </a:p>
          <a:p>
            <a:pPr indent="-323850" lvl="1" marL="9144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When are key crops in season?</a:t>
            </a:r>
            <a:endParaRPr sz="1500">
              <a:solidFill>
                <a:schemeClr val="dk1"/>
              </a:solidFill>
              <a:highlight>
                <a:srgbClr val="FFFFFF"/>
              </a:highlight>
              <a:latin typeface="Calibri"/>
              <a:ea typeface="Calibri"/>
              <a:cs typeface="Calibri"/>
              <a:sym typeface="Calibri"/>
            </a:endParaRPr>
          </a:p>
          <a:p>
            <a:pPr indent="-323850" lvl="1" marL="9144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When do H2A workers arrive?</a:t>
            </a:r>
            <a:endParaRPr sz="1500">
              <a:solidFill>
                <a:schemeClr val="dk1"/>
              </a:solidFill>
              <a:highlight>
                <a:srgbClr val="FFFFFF"/>
              </a:highlight>
              <a:latin typeface="Calibri"/>
              <a:ea typeface="Calibri"/>
              <a:cs typeface="Calibri"/>
              <a:sym typeface="Calibri"/>
            </a:endParaRPr>
          </a:p>
          <a:p>
            <a:pPr indent="-323850" lvl="1" marL="9144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Are there any festivals or events tied to local agricultural work that could be good recruiting leads?</a:t>
            </a:r>
            <a:endParaRPr sz="1500">
              <a:solidFill>
                <a:schemeClr val="dk1"/>
              </a:solidFill>
              <a:highlight>
                <a:srgbClr val="FFFFFF"/>
              </a:highlight>
              <a:latin typeface="Calibri"/>
              <a:ea typeface="Calibri"/>
              <a:cs typeface="Calibri"/>
              <a:sym typeface="Calibri"/>
            </a:endParaRPr>
          </a:p>
          <a:p>
            <a:pPr indent="-323850" lvl="1" marL="9144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When should key activities be done during the year?</a:t>
            </a:r>
            <a:endParaRPr sz="1500">
              <a:solidFill>
                <a:schemeClr val="dk1"/>
              </a:solidFill>
              <a:highlight>
                <a:srgbClr val="FFFFFF"/>
              </a:highlight>
              <a:latin typeface="Calibri"/>
              <a:ea typeface="Calibri"/>
              <a:cs typeface="Calibri"/>
              <a:sym typeface="Calibri"/>
            </a:endParaRPr>
          </a:p>
          <a:p>
            <a:pPr indent="-323850" lvl="1" marL="9144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When are there times to try new things?</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Recruiters should use their plan to dream big and be creative</a:t>
            </a:r>
            <a:endParaRPr sz="1500">
              <a:solidFill>
                <a:schemeClr val="dk1"/>
              </a:solidFill>
              <a:highlight>
                <a:srgbClr val="FFFFFF"/>
              </a:highlight>
              <a:latin typeface="Calibri"/>
              <a:ea typeface="Calibri"/>
              <a:cs typeface="Calibri"/>
              <a:sym typeface="Calibri"/>
            </a:endParaRPr>
          </a:p>
        </p:txBody>
      </p:sp>
      <p:sp>
        <p:nvSpPr>
          <p:cNvPr id="459" name="Google Shape;459;p47"/>
          <p:cNvSpPr/>
          <p:nvPr/>
        </p:nvSpPr>
        <p:spPr>
          <a:xfrm>
            <a:off x="5505600" y="78525"/>
            <a:ext cx="3414300" cy="3658800"/>
          </a:xfrm>
          <a:prstGeom prst="rect">
            <a:avLst/>
          </a:prstGeom>
          <a:solidFill>
            <a:srgbClr val="F694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0" name="Google Shape;460;p47"/>
          <p:cNvPicPr preferRelativeResize="0"/>
          <p:nvPr/>
        </p:nvPicPr>
        <p:blipFill rotWithShape="1">
          <a:blip r:embed="rId4">
            <a:alphaModFix/>
          </a:blip>
          <a:srcRect b="0" l="37209" r="0" t="0"/>
          <a:stretch/>
        </p:blipFill>
        <p:spPr>
          <a:xfrm>
            <a:off x="5632451" y="254400"/>
            <a:ext cx="3141076" cy="33154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8"/>
          <p:cNvSpPr/>
          <p:nvPr/>
        </p:nvSpPr>
        <p:spPr>
          <a:xfrm flipH="1" rot="-5400000">
            <a:off x="4386600" y="-4082700"/>
            <a:ext cx="393300" cy="9166500"/>
          </a:xfrm>
          <a:prstGeom prst="rect">
            <a:avLst/>
          </a:prstGeom>
          <a:solidFill>
            <a:srgbClr val="F6941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66" name="Google Shape;466;p48"/>
          <p:cNvSpPr txBox="1"/>
          <p:nvPr>
            <p:ph idx="1" type="body"/>
          </p:nvPr>
        </p:nvSpPr>
        <p:spPr>
          <a:xfrm>
            <a:off x="0" y="785425"/>
            <a:ext cx="5505600" cy="69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Calibri"/>
                <a:ea typeface="Calibri"/>
                <a:cs typeface="Calibri"/>
                <a:sym typeface="Calibri"/>
              </a:rPr>
              <a:t>Make sure your ID&amp;R Plan is well rounded and includes diverse strategies and locations. </a:t>
            </a:r>
            <a:endParaRPr>
              <a:solidFill>
                <a:schemeClr val="dk1"/>
              </a:solidFill>
              <a:latin typeface="Calibri"/>
              <a:ea typeface="Calibri"/>
              <a:cs typeface="Calibri"/>
              <a:sym typeface="Calibri"/>
            </a:endParaRPr>
          </a:p>
        </p:txBody>
      </p:sp>
      <p:sp>
        <p:nvSpPr>
          <p:cNvPr id="467" name="Google Shape;467;p48"/>
          <p:cNvSpPr/>
          <p:nvPr/>
        </p:nvSpPr>
        <p:spPr>
          <a:xfrm flipH="1" rot="-5400000">
            <a:off x="4386600" y="150200"/>
            <a:ext cx="393300" cy="9166500"/>
          </a:xfrm>
          <a:prstGeom prst="rect">
            <a:avLst/>
          </a:prstGeom>
          <a:solidFill>
            <a:srgbClr val="F9CB9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68" name="Google Shape;468;p48"/>
          <p:cNvSpPr/>
          <p:nvPr/>
        </p:nvSpPr>
        <p:spPr>
          <a:xfrm>
            <a:off x="5505600" y="78525"/>
            <a:ext cx="3414300" cy="3658800"/>
          </a:xfrm>
          <a:prstGeom prst="rect">
            <a:avLst/>
          </a:prstGeom>
          <a:solidFill>
            <a:srgbClr val="F694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9" name="Google Shape;469;p48"/>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F6941F"/>
            </a:solidFill>
            <a:prstDash val="solid"/>
            <a:round/>
            <a:headEnd len="sm" w="sm" type="none"/>
            <a:tailEnd len="sm" w="sm" type="none"/>
          </a:ln>
        </p:spPr>
      </p:pic>
      <p:sp>
        <p:nvSpPr>
          <p:cNvPr id="470" name="Google Shape;470;p48"/>
          <p:cNvSpPr txBox="1"/>
          <p:nvPr>
            <p:ph type="title"/>
          </p:nvPr>
        </p:nvSpPr>
        <p:spPr>
          <a:xfrm>
            <a:off x="62925" y="228600"/>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Making a Well Rounded ID&amp;R Plan</a:t>
            </a:r>
            <a:endParaRPr sz="2200">
              <a:solidFill>
                <a:srgbClr val="FFFFFF"/>
              </a:solidFill>
            </a:endParaRPr>
          </a:p>
        </p:txBody>
      </p:sp>
      <p:sp>
        <p:nvSpPr>
          <p:cNvPr id="471" name="Google Shape;471;p48"/>
          <p:cNvSpPr txBox="1"/>
          <p:nvPr/>
        </p:nvSpPr>
        <p:spPr>
          <a:xfrm>
            <a:off x="0" y="1524000"/>
            <a:ext cx="5505600" cy="2805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Are you spending sufficient time recruiting field?</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Are you working with schools to recruit new students?</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Are you working with local organizations that might work with similar populations?</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Are you visiting farms and looking up H2A work orders?</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Are you visiting both temporary and seasonal agribusinesses?</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Are you reaching out to dairies, meat, and poultry processing plants?</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Are you reaching out to local agricultural agencies?</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Always look for new areas to explore.</a:t>
            </a:r>
            <a:endParaRPr sz="1500">
              <a:solidFill>
                <a:schemeClr val="dk1"/>
              </a:solidFill>
              <a:highlight>
                <a:srgbClr val="FFFFFF"/>
              </a:highlight>
              <a:latin typeface="Calibri"/>
              <a:ea typeface="Calibri"/>
              <a:cs typeface="Calibri"/>
              <a:sym typeface="Calibri"/>
            </a:endParaRPr>
          </a:p>
        </p:txBody>
      </p:sp>
      <p:pic>
        <p:nvPicPr>
          <p:cNvPr id="472" name="Google Shape;472;p48"/>
          <p:cNvPicPr preferRelativeResize="0"/>
          <p:nvPr/>
        </p:nvPicPr>
        <p:blipFill rotWithShape="1">
          <a:blip r:embed="rId4">
            <a:alphaModFix/>
          </a:blip>
          <a:srcRect b="0" l="37209" r="0" t="0"/>
          <a:stretch/>
        </p:blipFill>
        <p:spPr>
          <a:xfrm>
            <a:off x="5632451" y="254400"/>
            <a:ext cx="3141076" cy="33154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49"/>
          <p:cNvSpPr/>
          <p:nvPr/>
        </p:nvSpPr>
        <p:spPr>
          <a:xfrm flipH="1" rot="-5400000">
            <a:off x="4386600" y="-4082700"/>
            <a:ext cx="393300" cy="9166500"/>
          </a:xfrm>
          <a:prstGeom prst="rect">
            <a:avLst/>
          </a:prstGeom>
          <a:solidFill>
            <a:srgbClr val="F6941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78" name="Google Shape;478;p49"/>
          <p:cNvSpPr txBox="1"/>
          <p:nvPr>
            <p:ph idx="1" type="body"/>
          </p:nvPr>
        </p:nvSpPr>
        <p:spPr>
          <a:xfrm>
            <a:off x="0" y="1091175"/>
            <a:ext cx="5868000" cy="3170100"/>
          </a:xfrm>
          <a:prstGeom prst="rect">
            <a:avLst/>
          </a:prstGeom>
        </p:spPr>
        <p:txBody>
          <a:bodyPr anchorCtr="0" anchor="t" bIns="91425" lIns="91425" spcFirstLastPara="1" rIns="91425" wrap="square" tIns="91425">
            <a:noAutofit/>
          </a:bodyPr>
          <a:lstStyle/>
          <a:p>
            <a:pPr indent="-190500" lvl="0" marL="177800" rtl="0" algn="l">
              <a:lnSpc>
                <a:spcPct val="90000"/>
              </a:lnSpc>
              <a:spcBef>
                <a:spcPts val="0"/>
              </a:spcBef>
              <a:spcAft>
                <a:spcPts val="0"/>
              </a:spcAft>
              <a:buClr>
                <a:schemeClr val="dk1"/>
              </a:buClr>
              <a:buSzPts val="1600"/>
              <a:buChar char="•"/>
            </a:pPr>
            <a:r>
              <a:rPr lang="en" sz="1600">
                <a:solidFill>
                  <a:schemeClr val="dk1"/>
                </a:solidFill>
                <a:latin typeface="Calibri"/>
                <a:ea typeface="Calibri"/>
                <a:cs typeface="Calibri"/>
                <a:sym typeface="Calibri"/>
              </a:rPr>
              <a:t>Do you work with your Ag Extension Agents to participate in trainings they offer for farmers? Many of these are now virtual trainings. </a:t>
            </a:r>
            <a:endParaRPr sz="1600">
              <a:solidFill>
                <a:schemeClr val="dk1"/>
              </a:solidFill>
              <a:latin typeface="Calibri"/>
              <a:ea typeface="Calibri"/>
              <a:cs typeface="Calibri"/>
              <a:sym typeface="Calibri"/>
            </a:endParaRPr>
          </a:p>
          <a:p>
            <a:pPr indent="0" lvl="0" marL="177800" rtl="0" algn="l">
              <a:lnSpc>
                <a:spcPct val="90000"/>
              </a:lnSpc>
              <a:spcBef>
                <a:spcPts val="0"/>
              </a:spcBef>
              <a:spcAft>
                <a:spcPts val="0"/>
              </a:spcAft>
              <a:buNone/>
            </a:pPr>
            <a:r>
              <a:t/>
            </a:r>
            <a:endParaRPr sz="1600">
              <a:solidFill>
                <a:schemeClr val="dk1"/>
              </a:solidFill>
              <a:latin typeface="Calibri"/>
              <a:ea typeface="Calibri"/>
              <a:cs typeface="Calibri"/>
              <a:sym typeface="Calibri"/>
            </a:endParaRPr>
          </a:p>
          <a:p>
            <a:pPr indent="0" lvl="0" marL="177800" rtl="0" algn="l">
              <a:lnSpc>
                <a:spcPct val="100000"/>
              </a:lnSpc>
              <a:spcBef>
                <a:spcPts val="0"/>
              </a:spcBef>
              <a:spcAft>
                <a:spcPts val="0"/>
              </a:spcAft>
              <a:buNone/>
            </a:pPr>
            <a:r>
              <a:t/>
            </a:r>
            <a:endParaRPr sz="1600">
              <a:solidFill>
                <a:schemeClr val="dk1"/>
              </a:solidFill>
              <a:latin typeface="Calibri"/>
              <a:ea typeface="Calibri"/>
              <a:cs typeface="Calibri"/>
              <a:sym typeface="Calibri"/>
            </a:endParaRPr>
          </a:p>
          <a:p>
            <a:pPr indent="0" lvl="0" marL="177800" rtl="0" algn="l">
              <a:lnSpc>
                <a:spcPct val="100000"/>
              </a:lnSpc>
              <a:spcBef>
                <a:spcPts val="0"/>
              </a:spcBef>
              <a:spcAft>
                <a:spcPts val="0"/>
              </a:spcAft>
              <a:buNone/>
            </a:pPr>
            <a:r>
              <a:t/>
            </a:r>
            <a:endParaRPr sz="1600">
              <a:solidFill>
                <a:schemeClr val="dk1"/>
              </a:solidFill>
              <a:latin typeface="Calibri"/>
              <a:ea typeface="Calibri"/>
              <a:cs typeface="Calibri"/>
              <a:sym typeface="Calibri"/>
            </a:endParaRPr>
          </a:p>
          <a:p>
            <a:pPr indent="-190500" lvl="0" marL="177800" rtl="0" algn="l">
              <a:lnSpc>
                <a:spcPct val="90000"/>
              </a:lnSpc>
              <a:spcBef>
                <a:spcPts val="800"/>
              </a:spcBef>
              <a:spcAft>
                <a:spcPts val="0"/>
              </a:spcAft>
              <a:buClr>
                <a:schemeClr val="dk1"/>
              </a:buClr>
              <a:buSzPts val="1600"/>
              <a:buChar char="•"/>
            </a:pPr>
            <a:r>
              <a:rPr lang="en" sz="1600">
                <a:solidFill>
                  <a:schemeClr val="dk1"/>
                </a:solidFill>
                <a:latin typeface="Calibri"/>
                <a:ea typeface="Calibri"/>
                <a:cs typeface="Calibri"/>
                <a:sym typeface="Calibri"/>
              </a:rPr>
              <a:t>Do you have a relationship on the state level with their state offices?</a:t>
            </a:r>
            <a:endParaRPr sz="1600">
              <a:solidFill>
                <a:schemeClr val="dk1"/>
              </a:solidFill>
              <a:latin typeface="Calibri"/>
              <a:ea typeface="Calibri"/>
              <a:cs typeface="Calibri"/>
              <a:sym typeface="Calibri"/>
            </a:endParaRPr>
          </a:p>
          <a:p>
            <a:pPr indent="-190500" lvl="0" marL="177800" rtl="0" algn="l">
              <a:lnSpc>
                <a:spcPct val="90000"/>
              </a:lnSpc>
              <a:spcBef>
                <a:spcPts val="800"/>
              </a:spcBef>
              <a:spcAft>
                <a:spcPts val="0"/>
              </a:spcAft>
              <a:buClr>
                <a:schemeClr val="dk1"/>
              </a:buClr>
              <a:buSzPts val="1600"/>
              <a:buChar char="•"/>
            </a:pPr>
            <a:r>
              <a:rPr lang="en" sz="1600">
                <a:solidFill>
                  <a:schemeClr val="dk1"/>
                </a:solidFill>
                <a:latin typeface="Calibri"/>
                <a:ea typeface="Calibri"/>
                <a:cs typeface="Calibri"/>
                <a:sym typeface="Calibri"/>
              </a:rPr>
              <a:t> It can be helpful to survey extension agents for specific information such as latest agricultural information, trainings you could participate in, ideas on how to work with growers, specific ideas they you can partner with them, etc.</a:t>
            </a:r>
            <a:endParaRPr sz="1600">
              <a:solidFill>
                <a:schemeClr val="dk1"/>
              </a:solidFill>
              <a:latin typeface="Calibri"/>
              <a:ea typeface="Calibri"/>
              <a:cs typeface="Calibri"/>
              <a:sym typeface="Calibri"/>
            </a:endParaRPr>
          </a:p>
        </p:txBody>
      </p:sp>
      <p:sp>
        <p:nvSpPr>
          <p:cNvPr id="479" name="Google Shape;479;p49"/>
          <p:cNvSpPr/>
          <p:nvPr/>
        </p:nvSpPr>
        <p:spPr>
          <a:xfrm flipH="1" rot="-5400000">
            <a:off x="4386600" y="150200"/>
            <a:ext cx="393300" cy="9166500"/>
          </a:xfrm>
          <a:prstGeom prst="rect">
            <a:avLst/>
          </a:prstGeom>
          <a:solidFill>
            <a:srgbClr val="F9CB9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80" name="Google Shape;480;p49"/>
          <p:cNvSpPr/>
          <p:nvPr/>
        </p:nvSpPr>
        <p:spPr>
          <a:xfrm>
            <a:off x="5867875" y="78525"/>
            <a:ext cx="3018000" cy="4218600"/>
          </a:xfrm>
          <a:prstGeom prst="rect">
            <a:avLst/>
          </a:prstGeom>
          <a:solidFill>
            <a:srgbClr val="F694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9"/>
          <p:cNvSpPr txBox="1"/>
          <p:nvPr>
            <p:ph type="title"/>
          </p:nvPr>
        </p:nvSpPr>
        <p:spPr>
          <a:xfrm>
            <a:off x="215325" y="268224"/>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Agricultural Extension Offices</a:t>
            </a:r>
            <a:endParaRPr sz="2200">
              <a:solidFill>
                <a:srgbClr val="FFFFFF"/>
              </a:solidFill>
            </a:endParaRPr>
          </a:p>
        </p:txBody>
      </p:sp>
      <p:sp>
        <p:nvSpPr>
          <p:cNvPr id="482" name="Google Shape;482;p49"/>
          <p:cNvSpPr txBox="1"/>
          <p:nvPr/>
        </p:nvSpPr>
        <p:spPr>
          <a:xfrm>
            <a:off x="223375" y="1873500"/>
            <a:ext cx="5283300" cy="7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rgbClr val="0097A7"/>
                </a:solidFill>
                <a:hlinkClick r:id="rId3">
                  <a:extLst>
                    <a:ext uri="{A12FA001-AC4F-418D-AE19-62706E023703}">
                      <ahyp:hlinkClr val="tx"/>
                    </a:ext>
                  </a:extLst>
                </a:hlinkClick>
              </a:rPr>
              <a:t>https://nifa.usda.gov/land-grant-colleges-and-universities-partner-website-directory?state=All&amp;type=Extension</a:t>
            </a:r>
            <a:endParaRPr sz="1600"/>
          </a:p>
        </p:txBody>
      </p:sp>
      <p:pic>
        <p:nvPicPr>
          <p:cNvPr id="483" name="Google Shape;483;p49"/>
          <p:cNvPicPr preferRelativeResize="0"/>
          <p:nvPr/>
        </p:nvPicPr>
        <p:blipFill rotWithShape="1">
          <a:blip r:embed="rId4">
            <a:alphaModFix/>
          </a:blip>
          <a:srcRect b="0" l="14111" r="25505" t="0"/>
          <a:stretch/>
        </p:blipFill>
        <p:spPr>
          <a:xfrm>
            <a:off x="5952744" y="173736"/>
            <a:ext cx="2825497" cy="3986784"/>
          </a:xfrm>
          <a:prstGeom prst="rect">
            <a:avLst/>
          </a:prstGeom>
          <a:noFill/>
          <a:ln>
            <a:noFill/>
          </a:ln>
        </p:spPr>
      </p:pic>
      <p:pic>
        <p:nvPicPr>
          <p:cNvPr id="484" name="Google Shape;484;p49"/>
          <p:cNvPicPr preferRelativeResize="0"/>
          <p:nvPr/>
        </p:nvPicPr>
        <p:blipFill>
          <a:blip r:embed="rId5">
            <a:alphaModFix/>
          </a:blip>
          <a:stretch>
            <a:fillRect/>
          </a:stretch>
        </p:blipFill>
        <p:spPr>
          <a:xfrm>
            <a:off x="77805" y="4374323"/>
            <a:ext cx="1289304" cy="692658"/>
          </a:xfrm>
          <a:prstGeom prst="rect">
            <a:avLst/>
          </a:prstGeom>
          <a:noFill/>
          <a:ln cap="flat" cmpd="sng" w="9525">
            <a:solidFill>
              <a:srgbClr val="F6941F"/>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50"/>
          <p:cNvSpPr/>
          <p:nvPr/>
        </p:nvSpPr>
        <p:spPr>
          <a:xfrm flipH="1" rot="-5400000">
            <a:off x="4386600" y="-4082700"/>
            <a:ext cx="393300" cy="9166500"/>
          </a:xfrm>
          <a:prstGeom prst="rect">
            <a:avLst/>
          </a:prstGeom>
          <a:solidFill>
            <a:srgbClr val="F6941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90" name="Google Shape;490;p50"/>
          <p:cNvSpPr/>
          <p:nvPr/>
        </p:nvSpPr>
        <p:spPr>
          <a:xfrm flipH="1" rot="-5400000">
            <a:off x="4386600" y="150200"/>
            <a:ext cx="393300" cy="9166500"/>
          </a:xfrm>
          <a:prstGeom prst="rect">
            <a:avLst/>
          </a:prstGeom>
          <a:solidFill>
            <a:srgbClr val="F9CB9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491" name="Google Shape;491;p50"/>
          <p:cNvSpPr/>
          <p:nvPr/>
        </p:nvSpPr>
        <p:spPr>
          <a:xfrm>
            <a:off x="5867875" y="78525"/>
            <a:ext cx="3018000" cy="4218600"/>
          </a:xfrm>
          <a:prstGeom prst="rect">
            <a:avLst/>
          </a:prstGeom>
          <a:solidFill>
            <a:srgbClr val="F694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50"/>
          <p:cNvSpPr txBox="1"/>
          <p:nvPr>
            <p:ph type="title"/>
          </p:nvPr>
        </p:nvSpPr>
        <p:spPr>
          <a:xfrm>
            <a:off x="215325" y="268224"/>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USDA Local Food Directories</a:t>
            </a:r>
            <a:endParaRPr sz="2200">
              <a:solidFill>
                <a:srgbClr val="FFFFFF"/>
              </a:solidFill>
            </a:endParaRPr>
          </a:p>
        </p:txBody>
      </p:sp>
      <p:sp>
        <p:nvSpPr>
          <p:cNvPr id="493" name="Google Shape;493;p50"/>
          <p:cNvSpPr txBox="1"/>
          <p:nvPr/>
        </p:nvSpPr>
        <p:spPr>
          <a:xfrm>
            <a:off x="223375" y="730500"/>
            <a:ext cx="5283300" cy="7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hlink"/>
                </a:solidFill>
                <a:hlinkClick r:id="rId3"/>
              </a:rPr>
              <a:t>https://www.usda.gov/media/blog/2014/09/30/easy-way-find-local-food-usda-launches-new-local-food-directories</a:t>
            </a:r>
            <a:endParaRPr sz="1600"/>
          </a:p>
        </p:txBody>
      </p:sp>
      <p:pic>
        <p:nvPicPr>
          <p:cNvPr id="494" name="Google Shape;494;p50"/>
          <p:cNvPicPr preferRelativeResize="0"/>
          <p:nvPr/>
        </p:nvPicPr>
        <p:blipFill>
          <a:blip r:embed="rId4">
            <a:alphaModFix/>
          </a:blip>
          <a:stretch>
            <a:fillRect/>
          </a:stretch>
        </p:blipFill>
        <p:spPr>
          <a:xfrm>
            <a:off x="77805" y="4374323"/>
            <a:ext cx="1289304" cy="692658"/>
          </a:xfrm>
          <a:prstGeom prst="rect">
            <a:avLst/>
          </a:prstGeom>
          <a:noFill/>
          <a:ln cap="flat" cmpd="sng" w="9525">
            <a:solidFill>
              <a:srgbClr val="F6941F"/>
            </a:solidFill>
            <a:prstDash val="solid"/>
            <a:round/>
            <a:headEnd len="sm" w="sm" type="none"/>
            <a:tailEnd len="sm" w="sm" type="none"/>
          </a:ln>
        </p:spPr>
      </p:pic>
      <p:sp>
        <p:nvSpPr>
          <p:cNvPr id="495" name="Google Shape;495;p50"/>
          <p:cNvSpPr txBox="1"/>
          <p:nvPr/>
        </p:nvSpPr>
        <p:spPr>
          <a:xfrm>
            <a:off x="0" y="1347200"/>
            <a:ext cx="5868000" cy="303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lang="en" sz="1600">
                <a:solidFill>
                  <a:schemeClr val="dk1"/>
                </a:solidFill>
                <a:latin typeface="Calibri"/>
                <a:ea typeface="Calibri"/>
                <a:cs typeface="Calibri"/>
                <a:sym typeface="Calibri"/>
              </a:rPr>
              <a:t>The USDA runs several programs that help connect communities with fresh organic produce and to support local farms. </a:t>
            </a:r>
            <a:r>
              <a:rPr lang="en">
                <a:solidFill>
                  <a:schemeClr val="dk1"/>
                </a:solidFill>
                <a:latin typeface="Calibri"/>
                <a:ea typeface="Calibri"/>
                <a:cs typeface="Calibri"/>
                <a:sym typeface="Calibri"/>
              </a:rPr>
              <a:t>Directories run by the USDA include:</a:t>
            </a:r>
            <a:endParaRPr>
              <a:solidFill>
                <a:schemeClr val="dk1"/>
              </a:solidFill>
              <a:latin typeface="Calibri"/>
              <a:ea typeface="Calibri"/>
              <a:cs typeface="Calibri"/>
              <a:sym typeface="Calibri"/>
            </a:endParaRPr>
          </a:p>
          <a:p>
            <a:pPr indent="-317500" lvl="0" marL="457200" rtl="0" algn="l">
              <a:lnSpc>
                <a:spcPct val="90000"/>
              </a:lnSpc>
              <a:spcBef>
                <a:spcPts val="800"/>
              </a:spcBef>
              <a:spcAft>
                <a:spcPts val="0"/>
              </a:spcAft>
              <a:buClr>
                <a:schemeClr val="dk1"/>
              </a:buClr>
              <a:buSzPts val="1400"/>
              <a:buFont typeface="Calibri"/>
              <a:buChar char="●"/>
            </a:pPr>
            <a:r>
              <a:rPr b="1" lang="en" u="sng">
                <a:solidFill>
                  <a:schemeClr val="hlink"/>
                </a:solidFill>
                <a:latin typeface="Calibri"/>
                <a:ea typeface="Calibri"/>
                <a:cs typeface="Calibri"/>
                <a:sym typeface="Calibri"/>
                <a:hlinkClick r:id="rId5"/>
              </a:rPr>
              <a:t>Community Supported Agriculture database</a:t>
            </a:r>
            <a:r>
              <a:rPr lang="en">
                <a:solidFill>
                  <a:schemeClr val="dk1"/>
                </a:solidFill>
                <a:latin typeface="Calibri"/>
                <a:ea typeface="Calibri"/>
                <a:cs typeface="Calibri"/>
                <a:sym typeface="Calibri"/>
              </a:rPr>
              <a:t> - List and map of farms that offer consumers regular deliveries of locally-grown farm products during harvest season on a subscription or membership basis.</a:t>
            </a:r>
            <a:endParaRPr>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Font typeface="Calibri"/>
              <a:buChar char="●"/>
            </a:pPr>
            <a:r>
              <a:rPr b="1" lang="en" u="sng">
                <a:solidFill>
                  <a:schemeClr val="hlink"/>
                </a:solidFill>
                <a:latin typeface="Calibri"/>
                <a:ea typeface="Calibri"/>
                <a:cs typeface="Calibri"/>
                <a:sym typeface="Calibri"/>
                <a:hlinkClick r:id="rId6"/>
              </a:rPr>
              <a:t>National Food Hub Directory</a:t>
            </a:r>
            <a:r>
              <a:rPr lang="en">
                <a:solidFill>
                  <a:schemeClr val="dk1"/>
                </a:solidFill>
                <a:latin typeface="Calibri"/>
                <a:ea typeface="Calibri"/>
                <a:cs typeface="Calibri"/>
                <a:sym typeface="Calibri"/>
              </a:rPr>
              <a:t> - A Food Hub is a business that actively manages the aggregation, distribution, and marketing of food products to multiple buyers</a:t>
            </a:r>
            <a:endParaRPr>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Font typeface="Calibri"/>
              <a:buChar char="●"/>
            </a:pPr>
            <a:r>
              <a:rPr b="1" lang="en" u="sng">
                <a:solidFill>
                  <a:schemeClr val="hlink"/>
                </a:solidFill>
                <a:latin typeface="Calibri"/>
                <a:ea typeface="Calibri"/>
                <a:cs typeface="Calibri"/>
                <a:sym typeface="Calibri"/>
                <a:hlinkClick r:id="rId7"/>
              </a:rPr>
              <a:t>National On-Farm Market Directory</a:t>
            </a:r>
            <a:r>
              <a:rPr lang="en" u="sng">
                <a:solidFill>
                  <a:schemeClr val="hlink"/>
                </a:solidFill>
                <a:latin typeface="Calibri"/>
                <a:ea typeface="Calibri"/>
                <a:cs typeface="Calibri"/>
                <a:sym typeface="Calibri"/>
                <a:hlinkClick r:id="rId8"/>
              </a:rPr>
              <a:t> </a:t>
            </a:r>
            <a:r>
              <a:rPr lang="en">
                <a:solidFill>
                  <a:schemeClr val="dk1"/>
                </a:solidFill>
                <a:latin typeface="Calibri"/>
                <a:ea typeface="Calibri"/>
                <a:cs typeface="Calibri"/>
                <a:sym typeface="Calibri"/>
              </a:rPr>
              <a:t>- List and map of farms that offer on-site markets</a:t>
            </a:r>
            <a:r>
              <a:rPr lang="en" sz="1300">
                <a:solidFill>
                  <a:schemeClr val="dk1"/>
                </a:solidFill>
                <a:latin typeface="Roboto"/>
                <a:ea typeface="Roboto"/>
                <a:cs typeface="Roboto"/>
                <a:sym typeface="Roboto"/>
              </a:rPr>
              <a:t> that sell agricultural products directly to consumers</a:t>
            </a:r>
            <a:endParaRPr sz="1300">
              <a:solidFill>
                <a:schemeClr val="dk1"/>
              </a:solidFill>
              <a:latin typeface="Roboto"/>
              <a:ea typeface="Roboto"/>
              <a:cs typeface="Roboto"/>
              <a:sym typeface="Roboto"/>
            </a:endParaRPr>
          </a:p>
          <a:p>
            <a:pPr indent="-317500" lvl="0" marL="457200" rtl="0" algn="l">
              <a:lnSpc>
                <a:spcPct val="90000"/>
              </a:lnSpc>
              <a:spcBef>
                <a:spcPts val="0"/>
              </a:spcBef>
              <a:spcAft>
                <a:spcPts val="0"/>
              </a:spcAft>
              <a:buClr>
                <a:schemeClr val="dk1"/>
              </a:buClr>
              <a:buSzPts val="1400"/>
              <a:buFont typeface="Calibri"/>
              <a:buChar char="●"/>
            </a:pPr>
            <a:r>
              <a:rPr b="1" lang="en" sz="1300" u="sng">
                <a:solidFill>
                  <a:schemeClr val="hlink"/>
                </a:solidFill>
                <a:latin typeface="Roboto"/>
                <a:ea typeface="Roboto"/>
                <a:cs typeface="Roboto"/>
                <a:sym typeface="Roboto"/>
                <a:hlinkClick r:id="rId9"/>
              </a:rPr>
              <a:t>National Farmers Market Directory</a:t>
            </a:r>
            <a:r>
              <a:rPr b="1" lang="en" sz="1300">
                <a:solidFill>
                  <a:schemeClr val="dk1"/>
                </a:solidFill>
                <a:latin typeface="Roboto"/>
                <a:ea typeface="Roboto"/>
                <a:cs typeface="Roboto"/>
                <a:sym typeface="Roboto"/>
              </a:rPr>
              <a:t> </a:t>
            </a:r>
            <a:r>
              <a:rPr lang="en" sz="1300">
                <a:solidFill>
                  <a:schemeClr val="dk1"/>
                </a:solidFill>
                <a:latin typeface="Roboto"/>
                <a:ea typeface="Roboto"/>
                <a:cs typeface="Roboto"/>
                <a:sym typeface="Roboto"/>
              </a:rPr>
              <a:t>- List and map of markets that feature two or more farm vendors selling agricultural products directly to customers</a:t>
            </a:r>
            <a:endParaRPr>
              <a:solidFill>
                <a:schemeClr val="dk1"/>
              </a:solidFill>
              <a:latin typeface="Calibri"/>
              <a:ea typeface="Calibri"/>
              <a:cs typeface="Calibri"/>
              <a:sym typeface="Calibri"/>
            </a:endParaRPr>
          </a:p>
        </p:txBody>
      </p:sp>
      <p:pic>
        <p:nvPicPr>
          <p:cNvPr id="496" name="Google Shape;496;p50"/>
          <p:cNvPicPr preferRelativeResize="0"/>
          <p:nvPr/>
        </p:nvPicPr>
        <p:blipFill>
          <a:blip r:embed="rId10">
            <a:alphaModFix/>
          </a:blip>
          <a:stretch>
            <a:fillRect/>
          </a:stretch>
        </p:blipFill>
        <p:spPr>
          <a:xfrm>
            <a:off x="5964119" y="194436"/>
            <a:ext cx="2825496" cy="398678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51"/>
          <p:cNvSpPr/>
          <p:nvPr/>
        </p:nvSpPr>
        <p:spPr>
          <a:xfrm flipH="1" rot="-5400000">
            <a:off x="4386600" y="-4082700"/>
            <a:ext cx="393300" cy="9166500"/>
          </a:xfrm>
          <a:prstGeom prst="rect">
            <a:avLst/>
          </a:prstGeom>
          <a:solidFill>
            <a:srgbClr val="F6941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02" name="Google Shape;502;p51"/>
          <p:cNvSpPr txBox="1"/>
          <p:nvPr>
            <p:ph idx="1" type="body"/>
          </p:nvPr>
        </p:nvSpPr>
        <p:spPr>
          <a:xfrm>
            <a:off x="0" y="786375"/>
            <a:ext cx="5868000" cy="3170100"/>
          </a:xfrm>
          <a:prstGeom prst="rect">
            <a:avLst/>
          </a:prstGeom>
        </p:spPr>
        <p:txBody>
          <a:bodyPr anchorCtr="0" anchor="t" bIns="91425" lIns="91425" spcFirstLastPara="1" rIns="91425" wrap="square" tIns="91425">
            <a:noAutofit/>
          </a:bodyPr>
          <a:lstStyle/>
          <a:p>
            <a:pPr indent="-190500" lvl="0" marL="177800" rtl="0" algn="l">
              <a:lnSpc>
                <a:spcPct val="90000"/>
              </a:lnSpc>
              <a:spcBef>
                <a:spcPts val="0"/>
              </a:spcBef>
              <a:spcAft>
                <a:spcPts val="0"/>
              </a:spcAft>
              <a:buClr>
                <a:srgbClr val="000000"/>
              </a:buClr>
              <a:buSzPts val="1600"/>
              <a:buChar char="•"/>
            </a:pPr>
            <a:r>
              <a:rPr lang="en" sz="1600">
                <a:solidFill>
                  <a:srgbClr val="000000"/>
                </a:solidFill>
                <a:latin typeface="Calibri"/>
                <a:ea typeface="Calibri"/>
                <a:cs typeface="Calibri"/>
                <a:sym typeface="Calibri"/>
              </a:rPr>
              <a:t>Pay attention to what is happening in each community</a:t>
            </a:r>
            <a:endParaRPr sz="1600">
              <a:solidFill>
                <a:srgbClr val="000000"/>
              </a:solidFill>
              <a:latin typeface="Calibri"/>
              <a:ea typeface="Calibri"/>
              <a:cs typeface="Calibri"/>
              <a:sym typeface="Calibri"/>
            </a:endParaRPr>
          </a:p>
          <a:p>
            <a:pPr indent="-190500" lvl="0" marL="177800" rtl="0" algn="l">
              <a:lnSpc>
                <a:spcPct val="90000"/>
              </a:lnSpc>
              <a:spcBef>
                <a:spcPts val="800"/>
              </a:spcBef>
              <a:spcAft>
                <a:spcPts val="0"/>
              </a:spcAft>
              <a:buClr>
                <a:srgbClr val="000000"/>
              </a:buClr>
              <a:buSzPts val="1600"/>
              <a:buChar char="•"/>
            </a:pPr>
            <a:r>
              <a:rPr lang="en" sz="1600">
                <a:solidFill>
                  <a:srgbClr val="000000"/>
                </a:solidFill>
                <a:latin typeface="Calibri"/>
                <a:ea typeface="Calibri"/>
                <a:cs typeface="Calibri"/>
                <a:sym typeface="Calibri"/>
              </a:rPr>
              <a:t>Google news alerts can help you track agricultural news:</a:t>
            </a:r>
            <a:endParaRPr sz="1600">
              <a:solidFill>
                <a:srgbClr val="000000"/>
              </a:solidFill>
              <a:latin typeface="Calibri"/>
              <a:ea typeface="Calibri"/>
              <a:cs typeface="Calibri"/>
              <a:sym typeface="Calibri"/>
            </a:endParaRPr>
          </a:p>
          <a:p>
            <a:pPr indent="279400" lvl="0" marL="635000" rtl="0" algn="l">
              <a:lnSpc>
                <a:spcPct val="90000"/>
              </a:lnSpc>
              <a:spcBef>
                <a:spcPts val="800"/>
              </a:spcBef>
              <a:spcAft>
                <a:spcPts val="0"/>
              </a:spcAft>
              <a:buNone/>
            </a:pPr>
            <a:r>
              <a:rPr lang="en" sz="1600" u="sng">
                <a:solidFill>
                  <a:srgbClr val="0563C1"/>
                </a:solidFill>
                <a:latin typeface="Calibri"/>
                <a:ea typeface="Calibri"/>
                <a:cs typeface="Calibri"/>
                <a:sym typeface="Calibri"/>
                <a:hlinkClick r:id="rId3">
                  <a:extLst>
                    <a:ext uri="{A12FA001-AC4F-418D-AE19-62706E023703}">
                      <ahyp:hlinkClr val="tx"/>
                    </a:ext>
                  </a:extLst>
                </a:hlinkClick>
              </a:rPr>
              <a:t>https://www.google.com/alerts</a:t>
            </a:r>
            <a:endParaRPr sz="1600">
              <a:solidFill>
                <a:srgbClr val="0563C1"/>
              </a:solidFill>
              <a:latin typeface="Calibri"/>
              <a:ea typeface="Calibri"/>
              <a:cs typeface="Calibri"/>
              <a:sym typeface="Calibri"/>
            </a:endParaRPr>
          </a:p>
          <a:p>
            <a:pPr indent="-190500" lvl="0" marL="177800" rtl="0" algn="l">
              <a:lnSpc>
                <a:spcPct val="90000"/>
              </a:lnSpc>
              <a:spcBef>
                <a:spcPts val="800"/>
              </a:spcBef>
              <a:spcAft>
                <a:spcPts val="0"/>
              </a:spcAft>
              <a:buClr>
                <a:srgbClr val="000000"/>
              </a:buClr>
              <a:buSzPts val="1600"/>
              <a:buChar char="•"/>
            </a:pPr>
            <a:r>
              <a:rPr lang="en" sz="1600">
                <a:solidFill>
                  <a:srgbClr val="000000"/>
                </a:solidFill>
                <a:latin typeface="Calibri"/>
                <a:ea typeface="Calibri"/>
                <a:cs typeface="Calibri"/>
                <a:sym typeface="Calibri"/>
              </a:rPr>
              <a:t>Make strong connections with local school staff as they often have direct ties or know someone who works in local farms/agribusinesses</a:t>
            </a:r>
            <a:endParaRPr sz="1600">
              <a:solidFill>
                <a:srgbClr val="000000"/>
              </a:solidFill>
              <a:latin typeface="Calibri"/>
              <a:ea typeface="Calibri"/>
              <a:cs typeface="Calibri"/>
              <a:sym typeface="Calibri"/>
            </a:endParaRPr>
          </a:p>
          <a:p>
            <a:pPr indent="-190500" lvl="0" marL="177800" rtl="0" algn="l">
              <a:lnSpc>
                <a:spcPct val="90000"/>
              </a:lnSpc>
              <a:spcBef>
                <a:spcPts val="800"/>
              </a:spcBef>
              <a:spcAft>
                <a:spcPts val="0"/>
              </a:spcAft>
              <a:buClr>
                <a:schemeClr val="dk1"/>
              </a:buClr>
              <a:buSzPts val="1600"/>
              <a:buChar char="•"/>
            </a:pPr>
            <a:r>
              <a:rPr lang="en" sz="1600">
                <a:solidFill>
                  <a:schemeClr val="dk1"/>
                </a:solidFill>
                <a:latin typeface="Calibri"/>
                <a:ea typeface="Calibri"/>
                <a:cs typeface="Calibri"/>
                <a:sym typeface="Calibri"/>
              </a:rPr>
              <a:t>Find your local farm labor contractors: </a:t>
            </a:r>
            <a:endParaRPr sz="1600">
              <a:solidFill>
                <a:schemeClr val="dk1"/>
              </a:solidFill>
              <a:latin typeface="Calibri"/>
              <a:ea typeface="Calibri"/>
              <a:cs typeface="Calibri"/>
              <a:sym typeface="Calibri"/>
            </a:endParaRPr>
          </a:p>
          <a:p>
            <a:pPr indent="0" lvl="0" marL="177800" rtl="0" algn="l">
              <a:lnSpc>
                <a:spcPct val="90000"/>
              </a:lnSpc>
              <a:spcBef>
                <a:spcPts val="800"/>
              </a:spcBef>
              <a:spcAft>
                <a:spcPts val="0"/>
              </a:spcAft>
              <a:buNone/>
            </a:pPr>
            <a:r>
              <a:rPr lang="en" sz="1600" u="sng">
                <a:solidFill>
                  <a:srgbClr val="0563C1"/>
                </a:solidFill>
                <a:latin typeface="Calibri"/>
                <a:ea typeface="Calibri"/>
                <a:cs typeface="Calibri"/>
                <a:sym typeface="Calibri"/>
                <a:hlinkClick r:id="rId4">
                  <a:extLst>
                    <a:ext uri="{A12FA001-AC4F-418D-AE19-62706E023703}">
                      <ahyp:hlinkClr val="tx"/>
                    </a:ext>
                  </a:extLst>
                </a:hlinkClick>
              </a:rPr>
              <a:t>https://www.dol.gov/agencies/whd/agriculture/mspa/farm-labor-contractors</a:t>
            </a:r>
            <a:endParaRPr sz="1600">
              <a:solidFill>
                <a:schemeClr val="dk1"/>
              </a:solidFill>
              <a:latin typeface="Calibri"/>
              <a:ea typeface="Calibri"/>
              <a:cs typeface="Calibri"/>
              <a:sym typeface="Calibri"/>
            </a:endParaRPr>
          </a:p>
          <a:p>
            <a:pPr indent="-190500" lvl="0" marL="177800" rtl="0" algn="l">
              <a:lnSpc>
                <a:spcPct val="90000"/>
              </a:lnSpc>
              <a:spcBef>
                <a:spcPts val="800"/>
              </a:spcBef>
              <a:spcAft>
                <a:spcPts val="0"/>
              </a:spcAft>
              <a:buClr>
                <a:schemeClr val="dk1"/>
              </a:buClr>
              <a:buSzPts val="1600"/>
              <a:buFont typeface="Calibri"/>
              <a:buChar char="•"/>
            </a:pPr>
            <a:r>
              <a:rPr lang="en" sz="1600">
                <a:solidFill>
                  <a:schemeClr val="dk1"/>
                </a:solidFill>
                <a:latin typeface="Calibri"/>
                <a:ea typeface="Calibri"/>
                <a:cs typeface="Calibri"/>
                <a:sym typeface="Calibri"/>
              </a:rPr>
              <a:t>Visit local the USDA Meat, Poultry, and Egg Processors</a:t>
            </a:r>
            <a:endParaRPr sz="1600">
              <a:solidFill>
                <a:schemeClr val="dk1"/>
              </a:solidFill>
              <a:latin typeface="Calibri"/>
              <a:ea typeface="Calibri"/>
              <a:cs typeface="Calibri"/>
              <a:sym typeface="Calibri"/>
            </a:endParaRPr>
          </a:p>
          <a:p>
            <a:pPr indent="0" lvl="0" marL="177800" rtl="0" algn="l">
              <a:lnSpc>
                <a:spcPct val="90000"/>
              </a:lnSpc>
              <a:spcBef>
                <a:spcPts val="800"/>
              </a:spcBef>
              <a:spcAft>
                <a:spcPts val="0"/>
              </a:spcAft>
              <a:buNone/>
            </a:pPr>
            <a:r>
              <a:rPr lang="en" sz="1600" u="sng">
                <a:solidFill>
                  <a:srgbClr val="0563C1"/>
                </a:solidFill>
                <a:latin typeface="Calibri"/>
                <a:ea typeface="Calibri"/>
                <a:cs typeface="Calibri"/>
                <a:sym typeface="Calibri"/>
                <a:hlinkClick r:id="rId5">
                  <a:extLst>
                    <a:ext uri="{A12FA001-AC4F-418D-AE19-62706E023703}">
                      <ahyp:hlinkClr val="tx"/>
                    </a:ext>
                  </a:extLst>
                </a:hlinkClick>
              </a:rPr>
              <a:t>https://www.fsis.usda.gov/wps/portal/fsis/topics/inspection/mpi-directory</a:t>
            </a:r>
            <a:endParaRPr sz="1600">
              <a:solidFill>
                <a:srgbClr val="0563C1"/>
              </a:solidFill>
              <a:latin typeface="Calibri"/>
              <a:ea typeface="Calibri"/>
              <a:cs typeface="Calibri"/>
              <a:sym typeface="Calibri"/>
            </a:endParaRPr>
          </a:p>
          <a:p>
            <a:pPr indent="0" lvl="0" marL="177800" rtl="0" algn="l">
              <a:lnSpc>
                <a:spcPct val="90000"/>
              </a:lnSpc>
              <a:spcBef>
                <a:spcPts val="800"/>
              </a:spcBef>
              <a:spcAft>
                <a:spcPts val="0"/>
              </a:spcAft>
              <a:buNone/>
            </a:pPr>
            <a:r>
              <a:t/>
            </a:r>
            <a:endParaRPr sz="1600">
              <a:solidFill>
                <a:srgbClr val="000000"/>
              </a:solidFill>
              <a:latin typeface="Calibri"/>
              <a:ea typeface="Calibri"/>
              <a:cs typeface="Calibri"/>
              <a:sym typeface="Calibri"/>
            </a:endParaRPr>
          </a:p>
        </p:txBody>
      </p:sp>
      <p:sp>
        <p:nvSpPr>
          <p:cNvPr id="503" name="Google Shape;503;p51"/>
          <p:cNvSpPr/>
          <p:nvPr/>
        </p:nvSpPr>
        <p:spPr>
          <a:xfrm flipH="1" rot="-5400000">
            <a:off x="4386600" y="150200"/>
            <a:ext cx="393300" cy="9166500"/>
          </a:xfrm>
          <a:prstGeom prst="rect">
            <a:avLst/>
          </a:prstGeom>
          <a:solidFill>
            <a:srgbClr val="F9CB9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04" name="Google Shape;504;p51"/>
          <p:cNvSpPr/>
          <p:nvPr/>
        </p:nvSpPr>
        <p:spPr>
          <a:xfrm>
            <a:off x="5867875" y="78525"/>
            <a:ext cx="3018000" cy="4218600"/>
          </a:xfrm>
          <a:prstGeom prst="rect">
            <a:avLst/>
          </a:prstGeom>
          <a:solidFill>
            <a:srgbClr val="F694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51"/>
          <p:cNvSpPr txBox="1"/>
          <p:nvPr>
            <p:ph type="title"/>
          </p:nvPr>
        </p:nvSpPr>
        <p:spPr>
          <a:xfrm>
            <a:off x="215325" y="268224"/>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Continue Researching Your Area</a:t>
            </a:r>
            <a:endParaRPr sz="2200">
              <a:solidFill>
                <a:srgbClr val="FFFFFF"/>
              </a:solidFill>
            </a:endParaRPr>
          </a:p>
        </p:txBody>
      </p:sp>
      <p:pic>
        <p:nvPicPr>
          <p:cNvPr id="506" name="Google Shape;506;p51"/>
          <p:cNvPicPr preferRelativeResize="0"/>
          <p:nvPr/>
        </p:nvPicPr>
        <p:blipFill rotWithShape="1">
          <a:blip r:embed="rId6">
            <a:alphaModFix/>
          </a:blip>
          <a:srcRect b="0" l="31427" r="0" t="0"/>
          <a:stretch/>
        </p:blipFill>
        <p:spPr>
          <a:xfrm>
            <a:off x="5952744" y="173736"/>
            <a:ext cx="2825497" cy="3986784"/>
          </a:xfrm>
          <a:prstGeom prst="rect">
            <a:avLst/>
          </a:prstGeom>
          <a:noFill/>
          <a:ln>
            <a:noFill/>
          </a:ln>
        </p:spPr>
      </p:pic>
      <p:pic>
        <p:nvPicPr>
          <p:cNvPr id="507" name="Google Shape;507;p51"/>
          <p:cNvPicPr preferRelativeResize="0"/>
          <p:nvPr/>
        </p:nvPicPr>
        <p:blipFill>
          <a:blip r:embed="rId7">
            <a:alphaModFix/>
          </a:blip>
          <a:stretch>
            <a:fillRect/>
          </a:stretch>
        </p:blipFill>
        <p:spPr>
          <a:xfrm>
            <a:off x="77805" y="4374323"/>
            <a:ext cx="1289304" cy="692658"/>
          </a:xfrm>
          <a:prstGeom prst="rect">
            <a:avLst/>
          </a:prstGeom>
          <a:noFill/>
          <a:ln cap="flat" cmpd="sng" w="9525">
            <a:solidFill>
              <a:srgbClr val="F6941F"/>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52"/>
          <p:cNvSpPr/>
          <p:nvPr/>
        </p:nvSpPr>
        <p:spPr>
          <a:xfrm flipH="1" rot="-5400000">
            <a:off x="4386600" y="-4082700"/>
            <a:ext cx="393300" cy="9166500"/>
          </a:xfrm>
          <a:prstGeom prst="rect">
            <a:avLst/>
          </a:prstGeom>
          <a:solidFill>
            <a:srgbClr val="F6941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13" name="Google Shape;513;p52"/>
          <p:cNvSpPr/>
          <p:nvPr/>
        </p:nvSpPr>
        <p:spPr>
          <a:xfrm flipH="1" rot="-5400000">
            <a:off x="4386600" y="150200"/>
            <a:ext cx="393300" cy="9166500"/>
          </a:xfrm>
          <a:prstGeom prst="rect">
            <a:avLst/>
          </a:prstGeom>
          <a:solidFill>
            <a:srgbClr val="F9CB9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14" name="Google Shape;514;p52"/>
          <p:cNvSpPr txBox="1"/>
          <p:nvPr>
            <p:ph type="title"/>
          </p:nvPr>
        </p:nvSpPr>
        <p:spPr>
          <a:xfrm>
            <a:off x="215325" y="268224"/>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rPr>
              <a:t>USDA Meat, Poultry, and Egg Processor List</a:t>
            </a:r>
            <a:endParaRPr sz="2000">
              <a:solidFill>
                <a:srgbClr val="FFFFFF"/>
              </a:solidFill>
            </a:endParaRPr>
          </a:p>
        </p:txBody>
      </p:sp>
      <p:pic>
        <p:nvPicPr>
          <p:cNvPr id="515" name="Google Shape;515;p52"/>
          <p:cNvPicPr preferRelativeResize="0"/>
          <p:nvPr/>
        </p:nvPicPr>
        <p:blipFill>
          <a:blip r:embed="rId3">
            <a:alphaModFix/>
          </a:blip>
          <a:stretch>
            <a:fillRect/>
          </a:stretch>
        </p:blipFill>
        <p:spPr>
          <a:xfrm>
            <a:off x="3351527" y="670925"/>
            <a:ext cx="5548823" cy="3865733"/>
          </a:xfrm>
          <a:prstGeom prst="rect">
            <a:avLst/>
          </a:prstGeom>
          <a:noFill/>
          <a:ln>
            <a:noFill/>
          </a:ln>
        </p:spPr>
      </p:pic>
      <p:sp>
        <p:nvSpPr>
          <p:cNvPr id="516" name="Google Shape;516;p52"/>
          <p:cNvSpPr txBox="1"/>
          <p:nvPr/>
        </p:nvSpPr>
        <p:spPr>
          <a:xfrm>
            <a:off x="-13275" y="1052125"/>
            <a:ext cx="3593400" cy="833400"/>
          </a:xfrm>
          <a:prstGeom prst="rect">
            <a:avLst/>
          </a:prstGeom>
          <a:solidFill>
            <a:srgbClr val="FFFFFF"/>
          </a:solidFill>
          <a:ln cap="flat" cmpd="sng" w="9525">
            <a:solidFill>
              <a:srgbClr val="F6941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rPr>
              <a:t>The US Department of Labor maintains a list of all meat, poultry and egg Processors </a:t>
            </a:r>
            <a:endParaRPr>
              <a:solidFill>
                <a:schemeClr val="dk1"/>
              </a:solidFill>
            </a:endParaRPr>
          </a:p>
        </p:txBody>
      </p:sp>
      <p:sp>
        <p:nvSpPr>
          <p:cNvPr id="517" name="Google Shape;517;p52"/>
          <p:cNvSpPr txBox="1"/>
          <p:nvPr/>
        </p:nvSpPr>
        <p:spPr>
          <a:xfrm>
            <a:off x="83600" y="2323875"/>
            <a:ext cx="2886000" cy="1746600"/>
          </a:xfrm>
          <a:prstGeom prst="rect">
            <a:avLst/>
          </a:prstGeom>
          <a:solidFill>
            <a:srgbClr val="FFFFFF"/>
          </a:solidFill>
          <a:ln cap="flat" cmpd="sng" w="9525">
            <a:solidFill>
              <a:srgbClr val="F6941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rPr>
              <a:t>Download a spreadsheet of the meat, poultry and egg Processors by clicking on this link</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0" lvl="0" marL="0" rtl="0" algn="l">
              <a:lnSpc>
                <a:spcPct val="100000"/>
              </a:lnSpc>
              <a:spcBef>
                <a:spcPts val="0"/>
              </a:spcBef>
              <a:spcAft>
                <a:spcPts val="0"/>
              </a:spcAft>
              <a:buNone/>
            </a:pPr>
            <a:r>
              <a:rPr lang="en">
                <a:solidFill>
                  <a:schemeClr val="dk1"/>
                </a:solidFill>
              </a:rPr>
              <a:t>The spreadsheet can be sorted and searched by state so you can find all processors in your area.</a:t>
            </a:r>
            <a:endParaRPr>
              <a:solidFill>
                <a:schemeClr val="dk1"/>
              </a:solidFill>
            </a:endParaRPr>
          </a:p>
        </p:txBody>
      </p:sp>
      <p:cxnSp>
        <p:nvCxnSpPr>
          <p:cNvPr id="518" name="Google Shape;518;p52"/>
          <p:cNvCxnSpPr/>
          <p:nvPr/>
        </p:nvCxnSpPr>
        <p:spPr>
          <a:xfrm>
            <a:off x="2969600" y="2771025"/>
            <a:ext cx="1119300" cy="402000"/>
          </a:xfrm>
          <a:prstGeom prst="straightConnector1">
            <a:avLst/>
          </a:prstGeom>
          <a:noFill/>
          <a:ln cap="flat" cmpd="sng" w="38100">
            <a:solidFill>
              <a:srgbClr val="F6941F"/>
            </a:solidFill>
            <a:prstDash val="solid"/>
            <a:round/>
            <a:headEnd len="med" w="med" type="none"/>
            <a:tailEnd len="med" w="med" type="triangle"/>
          </a:ln>
        </p:spPr>
      </p:cxnSp>
      <p:pic>
        <p:nvPicPr>
          <p:cNvPr id="519" name="Google Shape;519;p52"/>
          <p:cNvPicPr preferRelativeResize="0"/>
          <p:nvPr/>
        </p:nvPicPr>
        <p:blipFill>
          <a:blip r:embed="rId4">
            <a:alphaModFix/>
          </a:blip>
          <a:stretch>
            <a:fillRect/>
          </a:stretch>
        </p:blipFill>
        <p:spPr>
          <a:xfrm>
            <a:off x="77805" y="4374323"/>
            <a:ext cx="1289304" cy="692658"/>
          </a:xfrm>
          <a:prstGeom prst="rect">
            <a:avLst/>
          </a:prstGeom>
          <a:noFill/>
          <a:ln cap="flat" cmpd="sng" w="9525">
            <a:solidFill>
              <a:srgbClr val="F6941F"/>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p:nvPr/>
        </p:nvSpPr>
        <p:spPr>
          <a:xfrm flipH="1" rot="-5400000">
            <a:off x="4386600" y="-4082700"/>
            <a:ext cx="393300" cy="9166500"/>
          </a:xfrm>
          <a:prstGeom prst="rect">
            <a:avLst/>
          </a:prstGeom>
          <a:solidFill>
            <a:srgbClr val="134F5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2" name="Google Shape;92;p17"/>
          <p:cNvSpPr txBox="1"/>
          <p:nvPr>
            <p:ph idx="1" type="body"/>
          </p:nvPr>
        </p:nvSpPr>
        <p:spPr>
          <a:xfrm>
            <a:off x="381000" y="3208400"/>
            <a:ext cx="8415300" cy="1252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000">
                <a:solidFill>
                  <a:schemeClr val="dk1"/>
                </a:solidFill>
                <a:highlight>
                  <a:schemeClr val="lt1"/>
                </a:highlight>
                <a:latin typeface="Calibri"/>
                <a:ea typeface="Calibri"/>
                <a:cs typeface="Calibri"/>
                <a:sym typeface="Calibri"/>
              </a:rPr>
              <a:t>Your state's Data Tracking efforts, Quality Control procedures, and In Field Recruitment work together to put you in the best position to reach as many students as possible. </a:t>
            </a:r>
            <a:endParaRPr sz="2000">
              <a:solidFill>
                <a:srgbClr val="000000"/>
              </a:solidFill>
              <a:highlight>
                <a:schemeClr val="lt1"/>
              </a:highlight>
              <a:latin typeface="Calibri"/>
              <a:ea typeface="Calibri"/>
              <a:cs typeface="Calibri"/>
              <a:sym typeface="Calibri"/>
            </a:endParaRPr>
          </a:p>
        </p:txBody>
      </p:sp>
      <p:sp>
        <p:nvSpPr>
          <p:cNvPr id="93" name="Google Shape;93;p17"/>
          <p:cNvSpPr/>
          <p:nvPr/>
        </p:nvSpPr>
        <p:spPr>
          <a:xfrm flipH="1" rot="-5400000">
            <a:off x="4386600" y="150200"/>
            <a:ext cx="393300" cy="9166500"/>
          </a:xfrm>
          <a:prstGeom prst="rect">
            <a:avLst/>
          </a:prstGeom>
          <a:solidFill>
            <a:srgbClr val="A2C4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94" name="Google Shape;94;p17"/>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34F5C"/>
            </a:solidFill>
            <a:prstDash val="solid"/>
            <a:round/>
            <a:headEnd len="sm" w="sm" type="none"/>
            <a:tailEnd len="sm" w="sm" type="none"/>
          </a:ln>
        </p:spPr>
      </p:pic>
      <p:sp>
        <p:nvSpPr>
          <p:cNvPr id="95" name="Google Shape;95;p17"/>
          <p:cNvSpPr txBox="1"/>
          <p:nvPr>
            <p:ph type="title"/>
          </p:nvPr>
        </p:nvSpPr>
        <p:spPr>
          <a:xfrm>
            <a:off x="62925" y="2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rPr>
              <a:t>The Essentials of ID&amp;R</a:t>
            </a:r>
            <a:endParaRPr b="1" sz="2200">
              <a:solidFill>
                <a:srgbClr val="FFFFFF"/>
              </a:solidFill>
            </a:endParaRPr>
          </a:p>
        </p:txBody>
      </p:sp>
      <p:sp>
        <p:nvSpPr>
          <p:cNvPr id="96" name="Google Shape;96;p17"/>
          <p:cNvSpPr txBox="1"/>
          <p:nvPr/>
        </p:nvSpPr>
        <p:spPr>
          <a:xfrm>
            <a:off x="1385300" y="2463700"/>
            <a:ext cx="2091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t>Data Tracking</a:t>
            </a:r>
            <a:endParaRPr b="1" sz="2200"/>
          </a:p>
        </p:txBody>
      </p:sp>
      <p:sp>
        <p:nvSpPr>
          <p:cNvPr id="97" name="Google Shape;97;p17"/>
          <p:cNvSpPr txBox="1"/>
          <p:nvPr/>
        </p:nvSpPr>
        <p:spPr>
          <a:xfrm>
            <a:off x="5195300" y="2463700"/>
            <a:ext cx="2767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t>Quality Control</a:t>
            </a:r>
            <a:endParaRPr b="1" sz="2200"/>
          </a:p>
        </p:txBody>
      </p:sp>
      <p:sp>
        <p:nvSpPr>
          <p:cNvPr id="98" name="Google Shape;98;p17"/>
          <p:cNvSpPr txBox="1"/>
          <p:nvPr/>
        </p:nvSpPr>
        <p:spPr>
          <a:xfrm>
            <a:off x="2871725" y="1140850"/>
            <a:ext cx="3036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t>In Field Recruitment</a:t>
            </a:r>
            <a:endParaRPr b="1" sz="2200"/>
          </a:p>
        </p:txBody>
      </p:sp>
      <p:cxnSp>
        <p:nvCxnSpPr>
          <p:cNvPr id="99" name="Google Shape;99;p17"/>
          <p:cNvCxnSpPr/>
          <p:nvPr/>
        </p:nvCxnSpPr>
        <p:spPr>
          <a:xfrm flipH="1" rot="10800000">
            <a:off x="2623025" y="1597725"/>
            <a:ext cx="617700" cy="898200"/>
          </a:xfrm>
          <a:prstGeom prst="straightConnector1">
            <a:avLst/>
          </a:prstGeom>
          <a:noFill/>
          <a:ln cap="flat" cmpd="sng" w="76200">
            <a:solidFill>
              <a:srgbClr val="026E39"/>
            </a:solidFill>
            <a:prstDash val="solid"/>
            <a:round/>
            <a:headEnd len="med" w="med" type="none"/>
            <a:tailEnd len="med" w="med" type="triangle"/>
          </a:ln>
        </p:spPr>
      </p:cxnSp>
      <p:cxnSp>
        <p:nvCxnSpPr>
          <p:cNvPr id="100" name="Google Shape;100;p17"/>
          <p:cNvCxnSpPr/>
          <p:nvPr/>
        </p:nvCxnSpPr>
        <p:spPr>
          <a:xfrm>
            <a:off x="5252850" y="1700784"/>
            <a:ext cx="957900" cy="665100"/>
          </a:xfrm>
          <a:prstGeom prst="straightConnector1">
            <a:avLst/>
          </a:prstGeom>
          <a:noFill/>
          <a:ln cap="flat" cmpd="sng" w="76200">
            <a:solidFill>
              <a:srgbClr val="F6941F"/>
            </a:solidFill>
            <a:prstDash val="solid"/>
            <a:round/>
            <a:headEnd len="med" w="med" type="none"/>
            <a:tailEnd len="med" w="med" type="triangle"/>
          </a:ln>
        </p:spPr>
      </p:cxnSp>
      <p:cxnSp>
        <p:nvCxnSpPr>
          <p:cNvPr id="101" name="Google Shape;101;p17"/>
          <p:cNvCxnSpPr/>
          <p:nvPr/>
        </p:nvCxnSpPr>
        <p:spPr>
          <a:xfrm rot="10800000">
            <a:off x="3622250" y="2749884"/>
            <a:ext cx="1330800" cy="18000"/>
          </a:xfrm>
          <a:prstGeom prst="straightConnector1">
            <a:avLst/>
          </a:prstGeom>
          <a:noFill/>
          <a:ln cap="flat" cmpd="sng" w="76200">
            <a:solidFill>
              <a:srgbClr val="C4272C"/>
            </a:solidFill>
            <a:prstDash val="solid"/>
            <a:round/>
            <a:headEnd len="med" w="med" type="none"/>
            <a:tailEnd len="med" w="med" type="triangl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53"/>
          <p:cNvSpPr/>
          <p:nvPr/>
        </p:nvSpPr>
        <p:spPr>
          <a:xfrm flipH="1" rot="-5400000">
            <a:off x="4386600" y="-4082700"/>
            <a:ext cx="393300" cy="9166500"/>
          </a:xfrm>
          <a:prstGeom prst="rect">
            <a:avLst/>
          </a:prstGeom>
          <a:solidFill>
            <a:srgbClr val="F6941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25" name="Google Shape;525;p53"/>
          <p:cNvSpPr/>
          <p:nvPr/>
        </p:nvSpPr>
        <p:spPr>
          <a:xfrm flipH="1" rot="-5400000">
            <a:off x="4386600" y="150200"/>
            <a:ext cx="393300" cy="9166500"/>
          </a:xfrm>
          <a:prstGeom prst="rect">
            <a:avLst/>
          </a:prstGeom>
          <a:solidFill>
            <a:srgbClr val="F9CB9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526" name="Google Shape;526;p53"/>
          <p:cNvPicPr preferRelativeResize="0"/>
          <p:nvPr/>
        </p:nvPicPr>
        <p:blipFill>
          <a:blip r:embed="rId3">
            <a:alphaModFix/>
          </a:blip>
          <a:stretch>
            <a:fillRect/>
          </a:stretch>
        </p:blipFill>
        <p:spPr>
          <a:xfrm>
            <a:off x="3355848" y="667512"/>
            <a:ext cx="5550410" cy="3867913"/>
          </a:xfrm>
          <a:prstGeom prst="rect">
            <a:avLst/>
          </a:prstGeom>
          <a:noFill/>
          <a:ln>
            <a:noFill/>
          </a:ln>
        </p:spPr>
      </p:pic>
      <p:sp>
        <p:nvSpPr>
          <p:cNvPr id="527" name="Google Shape;527;p53"/>
          <p:cNvSpPr txBox="1"/>
          <p:nvPr>
            <p:ph type="title"/>
          </p:nvPr>
        </p:nvSpPr>
        <p:spPr>
          <a:xfrm>
            <a:off x="215325" y="268224"/>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rPr>
              <a:t>USDA Meat, Poultry, and Egg Processor List</a:t>
            </a:r>
            <a:endParaRPr sz="2000">
              <a:solidFill>
                <a:srgbClr val="FFFFFF"/>
              </a:solidFill>
            </a:endParaRPr>
          </a:p>
        </p:txBody>
      </p:sp>
      <p:sp>
        <p:nvSpPr>
          <p:cNvPr id="528" name="Google Shape;528;p53"/>
          <p:cNvSpPr txBox="1"/>
          <p:nvPr/>
        </p:nvSpPr>
        <p:spPr>
          <a:xfrm>
            <a:off x="-13275" y="1433125"/>
            <a:ext cx="3593400" cy="998700"/>
          </a:xfrm>
          <a:prstGeom prst="rect">
            <a:avLst/>
          </a:prstGeom>
          <a:solidFill>
            <a:srgbClr val="FFFFFF"/>
          </a:solidFill>
          <a:ln cap="flat" cmpd="sng" w="9525">
            <a:solidFill>
              <a:srgbClr val="F6941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rPr>
              <a:t>If you scroll down on the US Department of Labor website you will see a searchable map of all meat, poultry, and egg processors.  </a:t>
            </a:r>
            <a:endParaRPr>
              <a:solidFill>
                <a:schemeClr val="dk1"/>
              </a:solidFill>
            </a:endParaRPr>
          </a:p>
        </p:txBody>
      </p:sp>
      <p:cxnSp>
        <p:nvCxnSpPr>
          <p:cNvPr id="529" name="Google Shape;529;p53"/>
          <p:cNvCxnSpPr/>
          <p:nvPr/>
        </p:nvCxnSpPr>
        <p:spPr>
          <a:xfrm>
            <a:off x="3580125" y="1874575"/>
            <a:ext cx="1119300" cy="402000"/>
          </a:xfrm>
          <a:prstGeom prst="straightConnector1">
            <a:avLst/>
          </a:prstGeom>
          <a:noFill/>
          <a:ln cap="flat" cmpd="sng" w="38100">
            <a:solidFill>
              <a:srgbClr val="F6941F"/>
            </a:solidFill>
            <a:prstDash val="solid"/>
            <a:round/>
            <a:headEnd len="med" w="med" type="none"/>
            <a:tailEnd len="med" w="med" type="triangle"/>
          </a:ln>
        </p:spPr>
      </p:cxnSp>
      <p:sp>
        <p:nvSpPr>
          <p:cNvPr id="530" name="Google Shape;530;p53"/>
          <p:cNvSpPr txBox="1"/>
          <p:nvPr/>
        </p:nvSpPr>
        <p:spPr>
          <a:xfrm>
            <a:off x="-13275" y="2984963"/>
            <a:ext cx="3593400" cy="998700"/>
          </a:xfrm>
          <a:prstGeom prst="rect">
            <a:avLst/>
          </a:prstGeom>
          <a:solidFill>
            <a:srgbClr val="FFFFFF"/>
          </a:solidFill>
          <a:ln cap="flat" cmpd="sng" w="9525">
            <a:solidFill>
              <a:srgbClr val="F6941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rPr>
              <a:t>Below the map is a searchable table where you can search your state or zip code to find the processors in your area.</a:t>
            </a:r>
            <a:endParaRPr>
              <a:solidFill>
                <a:schemeClr val="dk1"/>
              </a:solidFill>
            </a:endParaRPr>
          </a:p>
        </p:txBody>
      </p:sp>
      <p:pic>
        <p:nvPicPr>
          <p:cNvPr id="531" name="Google Shape;531;p53"/>
          <p:cNvPicPr preferRelativeResize="0"/>
          <p:nvPr/>
        </p:nvPicPr>
        <p:blipFill>
          <a:blip r:embed="rId4">
            <a:alphaModFix/>
          </a:blip>
          <a:stretch>
            <a:fillRect/>
          </a:stretch>
        </p:blipFill>
        <p:spPr>
          <a:xfrm>
            <a:off x="77805" y="4374323"/>
            <a:ext cx="1289304" cy="692658"/>
          </a:xfrm>
          <a:prstGeom prst="rect">
            <a:avLst/>
          </a:prstGeom>
          <a:noFill/>
          <a:ln cap="flat" cmpd="sng" w="9525">
            <a:solidFill>
              <a:srgbClr val="F6941F"/>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54"/>
          <p:cNvSpPr/>
          <p:nvPr/>
        </p:nvSpPr>
        <p:spPr>
          <a:xfrm flipH="1" rot="-5400000">
            <a:off x="4386600" y="-4082700"/>
            <a:ext cx="393300" cy="9166500"/>
          </a:xfrm>
          <a:prstGeom prst="rect">
            <a:avLst/>
          </a:prstGeom>
          <a:solidFill>
            <a:srgbClr val="F6941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37" name="Google Shape;537;p54"/>
          <p:cNvSpPr txBox="1"/>
          <p:nvPr>
            <p:ph idx="1" type="body"/>
          </p:nvPr>
        </p:nvSpPr>
        <p:spPr>
          <a:xfrm>
            <a:off x="0" y="710175"/>
            <a:ext cx="5868000" cy="3170100"/>
          </a:xfrm>
          <a:prstGeom prst="rect">
            <a:avLst/>
          </a:prstGeom>
        </p:spPr>
        <p:txBody>
          <a:bodyPr anchorCtr="0" anchor="t" bIns="91425" lIns="91425" spcFirstLastPara="1" rIns="91425" wrap="square" tIns="91425">
            <a:noAutofit/>
          </a:bodyPr>
          <a:lstStyle/>
          <a:p>
            <a:pPr indent="-184150" lvl="0" marL="177800" rtl="0" algn="l">
              <a:lnSpc>
                <a:spcPct val="90000"/>
              </a:lnSpc>
              <a:spcBef>
                <a:spcPts val="800"/>
              </a:spcBef>
              <a:spcAft>
                <a:spcPts val="0"/>
              </a:spcAft>
              <a:buClr>
                <a:schemeClr val="dk1"/>
              </a:buClr>
              <a:buSzPts val="1500"/>
              <a:buChar char="•"/>
            </a:pPr>
            <a:r>
              <a:rPr lang="en" sz="1500">
                <a:solidFill>
                  <a:schemeClr val="dk1"/>
                </a:solidFill>
                <a:latin typeface="Calibri"/>
                <a:ea typeface="Calibri"/>
                <a:cs typeface="Calibri"/>
                <a:sym typeface="Calibri"/>
              </a:rPr>
              <a:t>Often times there are local agencies working with local farms/agricultural </a:t>
            </a:r>
            <a:r>
              <a:rPr lang="en" sz="1500">
                <a:solidFill>
                  <a:schemeClr val="dk1"/>
                </a:solidFill>
                <a:latin typeface="Calibri"/>
                <a:ea typeface="Calibri"/>
                <a:cs typeface="Calibri"/>
                <a:sym typeface="Calibri"/>
              </a:rPr>
              <a:t>businesses</a:t>
            </a:r>
            <a:r>
              <a:rPr lang="en" sz="1500">
                <a:solidFill>
                  <a:schemeClr val="dk1"/>
                </a:solidFill>
                <a:latin typeface="Calibri"/>
                <a:ea typeface="Calibri"/>
                <a:cs typeface="Calibri"/>
                <a:sym typeface="Calibri"/>
              </a:rPr>
              <a:t> or similar populations. Reach out and see about partnering up or if they can introduce you to their contacts.</a:t>
            </a:r>
            <a:endParaRPr sz="1500">
              <a:solidFill>
                <a:schemeClr val="dk1"/>
              </a:solidFill>
              <a:latin typeface="Calibri"/>
              <a:ea typeface="Calibri"/>
              <a:cs typeface="Calibri"/>
              <a:sym typeface="Calibri"/>
            </a:endParaRPr>
          </a:p>
          <a:p>
            <a:pPr indent="-184150" lvl="0" marL="177800" rtl="0" algn="l">
              <a:lnSpc>
                <a:spcPct val="90000"/>
              </a:lnSpc>
              <a:spcBef>
                <a:spcPts val="80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Partnering agencies can help connect you to local farms and families</a:t>
            </a:r>
            <a:endParaRPr sz="1500">
              <a:solidFill>
                <a:schemeClr val="dk1"/>
              </a:solidFill>
              <a:latin typeface="Calibri"/>
              <a:ea typeface="Calibri"/>
              <a:cs typeface="Calibri"/>
              <a:sym typeface="Calibri"/>
            </a:endParaRPr>
          </a:p>
          <a:p>
            <a:pPr indent="-184150" lvl="0" marL="177800" rtl="0" algn="l">
              <a:lnSpc>
                <a:spcPct val="90000"/>
              </a:lnSpc>
              <a:spcBef>
                <a:spcPts val="800"/>
              </a:spcBef>
              <a:spcAft>
                <a:spcPts val="0"/>
              </a:spcAft>
              <a:buClr>
                <a:schemeClr val="dk1"/>
              </a:buClr>
              <a:buSzPts val="1500"/>
              <a:buFont typeface="Calibri"/>
              <a:buChar char="•"/>
            </a:pPr>
            <a:r>
              <a:rPr b="1" lang="en" sz="1500">
                <a:solidFill>
                  <a:schemeClr val="dk1"/>
                </a:solidFill>
                <a:latin typeface="Calibri"/>
                <a:ea typeface="Calibri"/>
                <a:cs typeface="Calibri"/>
                <a:sym typeface="Calibri"/>
              </a:rPr>
              <a:t>Rural Health Information Hub </a:t>
            </a:r>
            <a:r>
              <a:rPr lang="en" sz="1500">
                <a:solidFill>
                  <a:schemeClr val="dk1"/>
                </a:solidFill>
                <a:latin typeface="Calibri"/>
                <a:ea typeface="Calibri"/>
                <a:cs typeface="Calibri"/>
                <a:sym typeface="Calibri"/>
              </a:rPr>
              <a:t>- Provides information on local health services, health focused events happening in your area, and links to local health services you can share with agribusinesses and students.</a:t>
            </a:r>
            <a:endParaRPr sz="1500">
              <a:solidFill>
                <a:schemeClr val="dk1"/>
              </a:solidFill>
              <a:latin typeface="Calibri"/>
              <a:ea typeface="Calibri"/>
              <a:cs typeface="Calibri"/>
              <a:sym typeface="Calibri"/>
            </a:endParaRPr>
          </a:p>
          <a:p>
            <a:pPr indent="279400" lvl="0" marL="635000" rtl="0" algn="l">
              <a:lnSpc>
                <a:spcPct val="90000"/>
              </a:lnSpc>
              <a:spcBef>
                <a:spcPts val="800"/>
              </a:spcBef>
              <a:spcAft>
                <a:spcPts val="0"/>
              </a:spcAft>
              <a:buNone/>
            </a:pPr>
            <a:r>
              <a:rPr lang="en" sz="1500" u="sng">
                <a:solidFill>
                  <a:schemeClr val="hlink"/>
                </a:solidFill>
                <a:latin typeface="Calibri"/>
                <a:ea typeface="Calibri"/>
                <a:cs typeface="Calibri"/>
                <a:sym typeface="Calibri"/>
                <a:hlinkClick r:id="rId4"/>
              </a:rPr>
              <a:t>https://www.ruralhealthinfo.org/states/</a:t>
            </a:r>
            <a:endParaRPr sz="1500">
              <a:solidFill>
                <a:schemeClr val="dk1"/>
              </a:solidFill>
              <a:latin typeface="Calibri"/>
              <a:ea typeface="Calibri"/>
              <a:cs typeface="Calibri"/>
              <a:sym typeface="Calibri"/>
            </a:endParaRPr>
          </a:p>
          <a:p>
            <a:pPr indent="-184150" lvl="0" marL="177800" rtl="0" algn="l">
              <a:lnSpc>
                <a:spcPct val="90000"/>
              </a:lnSpc>
              <a:spcBef>
                <a:spcPts val="800"/>
              </a:spcBef>
              <a:spcAft>
                <a:spcPts val="0"/>
              </a:spcAft>
              <a:buClr>
                <a:schemeClr val="dk1"/>
              </a:buClr>
              <a:buSzPts val="1500"/>
              <a:buChar char="•"/>
            </a:pPr>
            <a:r>
              <a:rPr b="1" lang="en" sz="1500">
                <a:solidFill>
                  <a:schemeClr val="dk1"/>
                </a:solidFill>
                <a:latin typeface="Calibri"/>
                <a:ea typeface="Calibri"/>
                <a:cs typeface="Calibri"/>
                <a:sym typeface="Calibri"/>
              </a:rPr>
              <a:t>National Farm to School Program</a:t>
            </a:r>
            <a:r>
              <a:rPr lang="en" sz="1500">
                <a:solidFill>
                  <a:schemeClr val="dk1"/>
                </a:solidFill>
                <a:latin typeface="Calibri"/>
                <a:ea typeface="Calibri"/>
                <a:cs typeface="Calibri"/>
                <a:sym typeface="Calibri"/>
              </a:rPr>
              <a:t> - The USDA works in all 50 states that aims to increases access to local food and nutrition education to improve children’s health, strengthen family farms, and cultivate vibrant communities.</a:t>
            </a:r>
            <a:endParaRPr sz="1500">
              <a:solidFill>
                <a:schemeClr val="dk1"/>
              </a:solidFill>
              <a:latin typeface="Calibri"/>
              <a:ea typeface="Calibri"/>
              <a:cs typeface="Calibri"/>
              <a:sym typeface="Calibri"/>
            </a:endParaRPr>
          </a:p>
        </p:txBody>
      </p:sp>
      <p:sp>
        <p:nvSpPr>
          <p:cNvPr id="538" name="Google Shape;538;p54"/>
          <p:cNvSpPr/>
          <p:nvPr/>
        </p:nvSpPr>
        <p:spPr>
          <a:xfrm flipH="1" rot="-5400000">
            <a:off x="4386600" y="150200"/>
            <a:ext cx="393300" cy="9166500"/>
          </a:xfrm>
          <a:prstGeom prst="rect">
            <a:avLst/>
          </a:prstGeom>
          <a:solidFill>
            <a:srgbClr val="F9CB9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39" name="Google Shape;539;p54"/>
          <p:cNvSpPr/>
          <p:nvPr/>
        </p:nvSpPr>
        <p:spPr>
          <a:xfrm>
            <a:off x="5868000" y="697200"/>
            <a:ext cx="3176400" cy="3023400"/>
          </a:xfrm>
          <a:prstGeom prst="rect">
            <a:avLst/>
          </a:prstGeom>
          <a:solidFill>
            <a:srgbClr val="F694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0" name="Google Shape;540;p54"/>
          <p:cNvPicPr preferRelativeResize="0"/>
          <p:nvPr/>
        </p:nvPicPr>
        <p:blipFill>
          <a:blip r:embed="rId5">
            <a:alphaModFix/>
          </a:blip>
          <a:stretch>
            <a:fillRect/>
          </a:stretch>
        </p:blipFill>
        <p:spPr>
          <a:xfrm>
            <a:off x="6010475" y="544800"/>
            <a:ext cx="2825496" cy="3023280"/>
          </a:xfrm>
          <a:prstGeom prst="rect">
            <a:avLst/>
          </a:prstGeom>
          <a:noFill/>
          <a:ln>
            <a:noFill/>
          </a:ln>
        </p:spPr>
      </p:pic>
      <p:pic>
        <p:nvPicPr>
          <p:cNvPr id="541" name="Google Shape;541;p54"/>
          <p:cNvPicPr preferRelativeResize="0"/>
          <p:nvPr/>
        </p:nvPicPr>
        <p:blipFill>
          <a:blip r:embed="rId6">
            <a:alphaModFix/>
          </a:blip>
          <a:stretch>
            <a:fillRect/>
          </a:stretch>
        </p:blipFill>
        <p:spPr>
          <a:xfrm>
            <a:off x="77805" y="4374323"/>
            <a:ext cx="1289304" cy="692658"/>
          </a:xfrm>
          <a:prstGeom prst="rect">
            <a:avLst/>
          </a:prstGeom>
          <a:noFill/>
          <a:ln cap="flat" cmpd="sng" w="9525">
            <a:solidFill>
              <a:srgbClr val="F6941F"/>
            </a:solidFill>
            <a:prstDash val="solid"/>
            <a:round/>
            <a:headEnd len="sm" w="sm" type="none"/>
            <a:tailEnd len="sm" w="sm" type="none"/>
          </a:ln>
        </p:spPr>
      </p:pic>
      <p:sp>
        <p:nvSpPr>
          <p:cNvPr id="542" name="Google Shape;542;p54"/>
          <p:cNvSpPr txBox="1"/>
          <p:nvPr>
            <p:ph type="title"/>
          </p:nvPr>
        </p:nvSpPr>
        <p:spPr>
          <a:xfrm>
            <a:off x="215325" y="268224"/>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Build a Network of Community Partners</a:t>
            </a:r>
            <a:endParaRPr sz="2200">
              <a:solidFill>
                <a:srgbClr val="FFFFFF"/>
              </a:solidFill>
            </a:endParaRPr>
          </a:p>
        </p:txBody>
      </p:sp>
      <p:sp>
        <p:nvSpPr>
          <p:cNvPr id="543" name="Google Shape;543;p54"/>
          <p:cNvSpPr txBox="1"/>
          <p:nvPr/>
        </p:nvSpPr>
        <p:spPr>
          <a:xfrm>
            <a:off x="601050" y="3790638"/>
            <a:ext cx="4509600" cy="378600"/>
          </a:xfrm>
          <a:prstGeom prst="rect">
            <a:avLst/>
          </a:prstGeom>
          <a:noFill/>
          <a:ln>
            <a:noFill/>
          </a:ln>
        </p:spPr>
        <p:txBody>
          <a:bodyPr anchorCtr="0" anchor="t" bIns="91425" lIns="91425" spcFirstLastPara="1" rIns="91425" wrap="square" tIns="91425">
            <a:spAutoFit/>
          </a:bodyPr>
          <a:lstStyle/>
          <a:p>
            <a:pPr indent="279400" lvl="0" marL="635000" rtl="0" algn="l">
              <a:lnSpc>
                <a:spcPct val="90000"/>
              </a:lnSpc>
              <a:spcBef>
                <a:spcPts val="800"/>
              </a:spcBef>
              <a:spcAft>
                <a:spcPts val="0"/>
              </a:spcAft>
              <a:buNone/>
            </a:pPr>
            <a:r>
              <a:rPr lang="en" u="sng">
                <a:solidFill>
                  <a:schemeClr val="hlink"/>
                </a:solidFill>
                <a:latin typeface="Calibri"/>
                <a:ea typeface="Calibri"/>
                <a:cs typeface="Calibri"/>
                <a:sym typeface="Calibri"/>
                <a:hlinkClick r:id="rId7"/>
              </a:rPr>
              <a:t>http://www.farmtoschool.org/</a:t>
            </a:r>
            <a:endParaRPr>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55"/>
          <p:cNvSpPr/>
          <p:nvPr/>
        </p:nvSpPr>
        <p:spPr>
          <a:xfrm flipH="1" rot="-5400000">
            <a:off x="4386600" y="-4082700"/>
            <a:ext cx="393300" cy="9166500"/>
          </a:xfrm>
          <a:prstGeom prst="rect">
            <a:avLst/>
          </a:prstGeom>
          <a:solidFill>
            <a:srgbClr val="F6941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49" name="Google Shape;549;p55"/>
          <p:cNvSpPr/>
          <p:nvPr/>
        </p:nvSpPr>
        <p:spPr>
          <a:xfrm flipH="1" rot="-5400000">
            <a:off x="4386600" y="150200"/>
            <a:ext cx="393300" cy="9166500"/>
          </a:xfrm>
          <a:prstGeom prst="rect">
            <a:avLst/>
          </a:prstGeom>
          <a:solidFill>
            <a:srgbClr val="F9CB9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50" name="Google Shape;550;p55"/>
          <p:cNvSpPr txBox="1"/>
          <p:nvPr>
            <p:ph type="title"/>
          </p:nvPr>
        </p:nvSpPr>
        <p:spPr>
          <a:xfrm>
            <a:off x="215325" y="268224"/>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rPr>
              <a:t>Rural Health</a:t>
            </a:r>
            <a:endParaRPr sz="2000">
              <a:solidFill>
                <a:srgbClr val="FFFFFF"/>
              </a:solidFill>
            </a:endParaRPr>
          </a:p>
        </p:txBody>
      </p:sp>
      <p:pic>
        <p:nvPicPr>
          <p:cNvPr id="551" name="Google Shape;551;p55"/>
          <p:cNvPicPr preferRelativeResize="0"/>
          <p:nvPr/>
        </p:nvPicPr>
        <p:blipFill rotWithShape="1">
          <a:blip r:embed="rId3">
            <a:alphaModFix/>
          </a:blip>
          <a:srcRect b="0" l="0" r="0" t="11613"/>
          <a:stretch/>
        </p:blipFill>
        <p:spPr>
          <a:xfrm>
            <a:off x="3419850" y="100575"/>
            <a:ext cx="5525849" cy="4434849"/>
          </a:xfrm>
          <a:prstGeom prst="rect">
            <a:avLst/>
          </a:prstGeom>
          <a:noFill/>
          <a:ln cap="flat" cmpd="sng" w="9525">
            <a:solidFill>
              <a:srgbClr val="000000"/>
            </a:solidFill>
            <a:prstDash val="solid"/>
            <a:round/>
            <a:headEnd len="sm" w="sm" type="none"/>
            <a:tailEnd len="sm" w="sm" type="none"/>
          </a:ln>
        </p:spPr>
      </p:pic>
      <p:sp>
        <p:nvSpPr>
          <p:cNvPr id="552" name="Google Shape;552;p55"/>
          <p:cNvSpPr txBox="1"/>
          <p:nvPr/>
        </p:nvSpPr>
        <p:spPr>
          <a:xfrm>
            <a:off x="225950" y="1383600"/>
            <a:ext cx="2893800" cy="2312700"/>
          </a:xfrm>
          <a:prstGeom prst="rect">
            <a:avLst/>
          </a:prstGeom>
          <a:solidFill>
            <a:srgbClr val="FFFFFF"/>
          </a:solidFill>
          <a:ln cap="flat" cmpd="sng" w="9525">
            <a:solidFill>
              <a:srgbClr val="F6941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rPr>
              <a:t>Clicking on the organization button on Rural Health Info's website will show you a list of local organizations working to improve health in your state. Many of the organizations work with agribusinesses. They could be great resources for local farmers and provide opportunities to build partnerships in your area.</a:t>
            </a:r>
            <a:endParaRPr>
              <a:solidFill>
                <a:schemeClr val="dk1"/>
              </a:solidFill>
            </a:endParaRPr>
          </a:p>
        </p:txBody>
      </p:sp>
      <p:cxnSp>
        <p:nvCxnSpPr>
          <p:cNvPr id="553" name="Google Shape;553;p55"/>
          <p:cNvCxnSpPr>
            <a:stCxn id="552" idx="3"/>
          </p:cNvCxnSpPr>
          <p:nvPr/>
        </p:nvCxnSpPr>
        <p:spPr>
          <a:xfrm flipH="1" rot="10800000">
            <a:off x="3119750" y="2071050"/>
            <a:ext cx="802200" cy="468900"/>
          </a:xfrm>
          <a:prstGeom prst="straightConnector1">
            <a:avLst/>
          </a:prstGeom>
          <a:noFill/>
          <a:ln cap="flat" cmpd="sng" w="38100">
            <a:solidFill>
              <a:srgbClr val="F6941F"/>
            </a:solidFill>
            <a:prstDash val="solid"/>
            <a:round/>
            <a:headEnd len="med" w="med" type="none"/>
            <a:tailEnd len="med" w="med" type="stealth"/>
          </a:ln>
        </p:spPr>
      </p:cxnSp>
      <p:pic>
        <p:nvPicPr>
          <p:cNvPr id="554" name="Google Shape;554;p55"/>
          <p:cNvPicPr preferRelativeResize="0"/>
          <p:nvPr/>
        </p:nvPicPr>
        <p:blipFill>
          <a:blip r:embed="rId4">
            <a:alphaModFix/>
          </a:blip>
          <a:stretch>
            <a:fillRect/>
          </a:stretch>
        </p:blipFill>
        <p:spPr>
          <a:xfrm>
            <a:off x="77805" y="4374323"/>
            <a:ext cx="1289304" cy="692658"/>
          </a:xfrm>
          <a:prstGeom prst="rect">
            <a:avLst/>
          </a:prstGeom>
          <a:noFill/>
          <a:ln cap="flat" cmpd="sng" w="9525">
            <a:solidFill>
              <a:srgbClr val="F6941F"/>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56"/>
          <p:cNvSpPr/>
          <p:nvPr/>
        </p:nvSpPr>
        <p:spPr>
          <a:xfrm flipH="1" rot="-5400000">
            <a:off x="4386600" y="-4082700"/>
            <a:ext cx="393300" cy="9166500"/>
          </a:xfrm>
          <a:prstGeom prst="rect">
            <a:avLst/>
          </a:prstGeom>
          <a:solidFill>
            <a:srgbClr val="134F5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60" name="Google Shape;560;p56"/>
          <p:cNvSpPr txBox="1"/>
          <p:nvPr>
            <p:ph type="title"/>
          </p:nvPr>
        </p:nvSpPr>
        <p:spPr>
          <a:xfrm>
            <a:off x="73150" y="216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rPr>
              <a:t>IDRC Premade COVID Supply Bags</a:t>
            </a:r>
            <a:endParaRPr sz="2600">
              <a:solidFill>
                <a:schemeClr val="lt1"/>
              </a:solidFill>
            </a:endParaRPr>
          </a:p>
          <a:p>
            <a:pPr indent="0" lvl="0" marL="0" rtl="0" algn="l">
              <a:spcBef>
                <a:spcPts val="0"/>
              </a:spcBef>
              <a:spcAft>
                <a:spcPts val="0"/>
              </a:spcAft>
              <a:buNone/>
            </a:pPr>
            <a:r>
              <a:t/>
            </a:r>
            <a:endParaRPr sz="2200">
              <a:solidFill>
                <a:srgbClr val="FFFFFF"/>
              </a:solidFill>
            </a:endParaRPr>
          </a:p>
        </p:txBody>
      </p:sp>
      <p:sp>
        <p:nvSpPr>
          <p:cNvPr id="561" name="Google Shape;561;p56"/>
          <p:cNvSpPr txBox="1"/>
          <p:nvPr>
            <p:ph idx="1" type="body"/>
          </p:nvPr>
        </p:nvSpPr>
        <p:spPr>
          <a:xfrm>
            <a:off x="0" y="737300"/>
            <a:ext cx="5868000" cy="142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A great resource available for IDRC member states during the COVID-19 pandemic are IDRC's premade COVID-19 supply bags. The bags can be obtained from IDRC's website. All bags include:</a:t>
            </a:r>
            <a:endParaRPr sz="1500">
              <a:solidFill>
                <a:schemeClr val="dk1"/>
              </a:solidFill>
              <a:latin typeface="Calibri"/>
              <a:ea typeface="Calibri"/>
              <a:cs typeface="Calibri"/>
              <a:sym typeface="Calibri"/>
            </a:endParaRPr>
          </a:p>
          <a:p>
            <a:pPr indent="0" lvl="0" marL="0" rtl="0" algn="l">
              <a:spcBef>
                <a:spcPts val="1000"/>
              </a:spcBef>
              <a:spcAft>
                <a:spcPts val="1000"/>
              </a:spcAft>
              <a:buNone/>
            </a:pPr>
            <a:r>
              <a:t/>
            </a:r>
            <a:endParaRPr sz="1500">
              <a:solidFill>
                <a:schemeClr val="dk1"/>
              </a:solidFill>
              <a:latin typeface="Calibri"/>
              <a:ea typeface="Calibri"/>
              <a:cs typeface="Calibri"/>
              <a:sym typeface="Calibri"/>
            </a:endParaRPr>
          </a:p>
        </p:txBody>
      </p:sp>
      <p:sp>
        <p:nvSpPr>
          <p:cNvPr id="562" name="Google Shape;562;p56"/>
          <p:cNvSpPr/>
          <p:nvPr/>
        </p:nvSpPr>
        <p:spPr>
          <a:xfrm flipH="1" rot="-5400000">
            <a:off x="4386600" y="150200"/>
            <a:ext cx="393300" cy="9166500"/>
          </a:xfrm>
          <a:prstGeom prst="rect">
            <a:avLst/>
          </a:prstGeom>
          <a:solidFill>
            <a:srgbClr val="A2C4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63" name="Google Shape;563;p56"/>
          <p:cNvSpPr/>
          <p:nvPr/>
        </p:nvSpPr>
        <p:spPr>
          <a:xfrm>
            <a:off x="5867875" y="78525"/>
            <a:ext cx="3018000" cy="4218600"/>
          </a:xfrm>
          <a:prstGeom prst="rect">
            <a:avLst/>
          </a:prstGeom>
          <a:solidFill>
            <a:srgbClr val="134F5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56"/>
          <p:cNvSpPr txBox="1"/>
          <p:nvPr/>
        </p:nvSpPr>
        <p:spPr>
          <a:xfrm>
            <a:off x="869550" y="1552700"/>
            <a:ext cx="4601100" cy="205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Calibri"/>
                <a:ea typeface="Calibri"/>
                <a:cs typeface="Calibri"/>
                <a:sym typeface="Calibri"/>
              </a:rPr>
              <a:t>Supersized- 27" bandana</a:t>
            </a:r>
            <a:endParaRPr sz="1300">
              <a:solidFill>
                <a:schemeClr val="dk1"/>
              </a:solidFill>
              <a:latin typeface="Calibri"/>
              <a:ea typeface="Calibri"/>
              <a:cs typeface="Calibri"/>
              <a:sym typeface="Calibri"/>
            </a:endParaRPr>
          </a:p>
          <a:p>
            <a:pPr indent="0" lvl="0" marL="0" rtl="0" algn="l">
              <a:spcBef>
                <a:spcPts val="0"/>
              </a:spcBef>
              <a:spcAft>
                <a:spcPts val="0"/>
              </a:spcAft>
              <a:buNone/>
            </a:pPr>
            <a:r>
              <a:rPr lang="en" sz="1300">
                <a:solidFill>
                  <a:schemeClr val="dk1"/>
                </a:solidFill>
                <a:latin typeface="Calibri"/>
                <a:ea typeface="Calibri"/>
                <a:cs typeface="Calibri"/>
                <a:sym typeface="Calibri"/>
              </a:rPr>
              <a:t>Regular Size- 22" </a:t>
            </a:r>
            <a:r>
              <a:rPr lang="en" sz="1300">
                <a:solidFill>
                  <a:schemeClr val="dk1"/>
                </a:solidFill>
                <a:latin typeface="Calibri"/>
                <a:ea typeface="Calibri"/>
                <a:cs typeface="Calibri"/>
                <a:sym typeface="Calibri"/>
              </a:rPr>
              <a:t>bandana</a:t>
            </a:r>
            <a:endParaRPr sz="1300">
              <a:solidFill>
                <a:schemeClr val="dk1"/>
              </a:solidFill>
              <a:latin typeface="Calibri"/>
              <a:ea typeface="Calibri"/>
              <a:cs typeface="Calibri"/>
              <a:sym typeface="Calibri"/>
            </a:endParaRPr>
          </a:p>
          <a:p>
            <a:pPr indent="0" lvl="0" marL="0" rtl="0" algn="l">
              <a:spcBef>
                <a:spcPts val="0"/>
              </a:spcBef>
              <a:spcAft>
                <a:spcPts val="0"/>
              </a:spcAft>
              <a:buNone/>
            </a:pPr>
            <a:r>
              <a:rPr lang="en" sz="1300">
                <a:solidFill>
                  <a:schemeClr val="dk1"/>
                </a:solidFill>
                <a:latin typeface="Calibri"/>
                <a:ea typeface="Calibri"/>
                <a:cs typeface="Calibri"/>
                <a:sym typeface="Calibri"/>
              </a:rPr>
              <a:t>Facemask- N95 when available</a:t>
            </a:r>
            <a:endParaRPr sz="1300">
              <a:solidFill>
                <a:schemeClr val="dk1"/>
              </a:solidFill>
              <a:latin typeface="Calibri"/>
              <a:ea typeface="Calibri"/>
              <a:cs typeface="Calibri"/>
              <a:sym typeface="Calibri"/>
            </a:endParaRPr>
          </a:p>
          <a:p>
            <a:pPr indent="0" lvl="0" marL="0" rtl="0" algn="l">
              <a:spcBef>
                <a:spcPts val="0"/>
              </a:spcBef>
              <a:spcAft>
                <a:spcPts val="0"/>
              </a:spcAft>
              <a:buNone/>
            </a:pPr>
            <a:r>
              <a:rPr lang="en" sz="1300">
                <a:solidFill>
                  <a:schemeClr val="dk1"/>
                </a:solidFill>
                <a:latin typeface="Calibri"/>
                <a:ea typeface="Calibri"/>
                <a:cs typeface="Calibri"/>
                <a:sym typeface="Calibri"/>
              </a:rPr>
              <a:t>Large bar of soap with soap box</a:t>
            </a:r>
            <a:endParaRPr sz="1300">
              <a:solidFill>
                <a:schemeClr val="dk1"/>
              </a:solidFill>
              <a:latin typeface="Calibri"/>
              <a:ea typeface="Calibri"/>
              <a:cs typeface="Calibri"/>
              <a:sym typeface="Calibri"/>
            </a:endParaRPr>
          </a:p>
          <a:p>
            <a:pPr indent="0" lvl="0" marL="0" rtl="0" algn="l">
              <a:spcBef>
                <a:spcPts val="0"/>
              </a:spcBef>
              <a:spcAft>
                <a:spcPts val="0"/>
              </a:spcAft>
              <a:buNone/>
            </a:pPr>
            <a:r>
              <a:rPr lang="en" sz="1300">
                <a:solidFill>
                  <a:schemeClr val="dk1"/>
                </a:solidFill>
                <a:latin typeface="Calibri"/>
                <a:ea typeface="Calibri"/>
                <a:cs typeface="Calibri"/>
                <a:sym typeface="Calibri"/>
              </a:rPr>
              <a:t>Packet of sun screen or small hand sanitizer depending on availability.</a:t>
            </a:r>
            <a:endParaRPr sz="1300">
              <a:solidFill>
                <a:schemeClr val="dk1"/>
              </a:solidFill>
              <a:latin typeface="Calibri"/>
              <a:ea typeface="Calibri"/>
              <a:cs typeface="Calibri"/>
              <a:sym typeface="Calibri"/>
            </a:endParaRPr>
          </a:p>
          <a:p>
            <a:pPr indent="0" lvl="0" marL="0" rtl="0" algn="l">
              <a:spcBef>
                <a:spcPts val="0"/>
              </a:spcBef>
              <a:spcAft>
                <a:spcPts val="0"/>
              </a:spcAft>
              <a:buNone/>
            </a:pPr>
            <a:r>
              <a:rPr lang="en" sz="1300">
                <a:solidFill>
                  <a:schemeClr val="dk1"/>
                </a:solidFill>
                <a:latin typeface="Calibri"/>
                <a:ea typeface="Calibri"/>
                <a:cs typeface="Calibri"/>
                <a:sym typeface="Calibri"/>
              </a:rPr>
              <a:t>Washable high quality garden type gloves</a:t>
            </a:r>
            <a:endParaRPr sz="1300">
              <a:solidFill>
                <a:schemeClr val="dk1"/>
              </a:solidFill>
              <a:latin typeface="Calibri"/>
              <a:ea typeface="Calibri"/>
              <a:cs typeface="Calibri"/>
              <a:sym typeface="Calibri"/>
            </a:endParaRPr>
          </a:p>
          <a:p>
            <a:pPr indent="0" lvl="0" marL="0" rtl="0" algn="l">
              <a:spcBef>
                <a:spcPts val="0"/>
              </a:spcBef>
              <a:spcAft>
                <a:spcPts val="0"/>
              </a:spcAft>
              <a:buNone/>
            </a:pPr>
            <a:r>
              <a:rPr lang="en" sz="1300">
                <a:solidFill>
                  <a:schemeClr val="dk1"/>
                </a:solidFill>
                <a:latin typeface="Calibri"/>
                <a:ea typeface="Calibri"/>
                <a:cs typeface="Calibri"/>
                <a:sym typeface="Calibri"/>
              </a:rPr>
              <a:t>Printed Card in English and Spanish about how to protect yourself from COVID-19 and educational resources that are free and available online for families and youth to use.</a:t>
            </a:r>
            <a:endParaRPr sz="1300">
              <a:solidFill>
                <a:schemeClr val="dk1"/>
              </a:solidFill>
              <a:latin typeface="Calibri"/>
              <a:ea typeface="Calibri"/>
              <a:cs typeface="Calibri"/>
              <a:sym typeface="Calibri"/>
            </a:endParaRPr>
          </a:p>
        </p:txBody>
      </p:sp>
      <p:sp>
        <p:nvSpPr>
          <p:cNvPr id="565" name="Google Shape;565;p56"/>
          <p:cNvSpPr txBox="1"/>
          <p:nvPr/>
        </p:nvSpPr>
        <p:spPr>
          <a:xfrm>
            <a:off x="73150" y="3672850"/>
            <a:ext cx="5868000" cy="5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latin typeface="Open Sans"/>
                <a:ea typeface="Open Sans"/>
                <a:cs typeface="Open Sans"/>
                <a:sym typeface="Open Sans"/>
              </a:rPr>
              <a:t>Information on ordering IDRC COVID-19 bags can be found here:</a:t>
            </a:r>
            <a:endParaRPr b="1" sz="1300">
              <a:latin typeface="Open Sans"/>
              <a:ea typeface="Open Sans"/>
              <a:cs typeface="Open Sans"/>
              <a:sym typeface="Open Sans"/>
            </a:endParaRPr>
          </a:p>
          <a:p>
            <a:pPr indent="0" lvl="0" marL="0" rtl="0" algn="l">
              <a:spcBef>
                <a:spcPts val="0"/>
              </a:spcBef>
              <a:spcAft>
                <a:spcPts val="0"/>
              </a:spcAft>
              <a:buNone/>
            </a:pPr>
            <a:r>
              <a:rPr lang="en" sz="1300" u="sng">
                <a:solidFill>
                  <a:schemeClr val="hlink"/>
                </a:solidFill>
                <a:latin typeface="Open Sans"/>
                <a:ea typeface="Open Sans"/>
                <a:cs typeface="Open Sans"/>
                <a:sym typeface="Open Sans"/>
                <a:hlinkClick r:id="rId3"/>
              </a:rPr>
              <a:t>https://www.idr-consortium.net/COVID-19%20Bags.html</a:t>
            </a:r>
            <a:endParaRPr sz="1300">
              <a:latin typeface="Open Sans"/>
              <a:ea typeface="Open Sans"/>
              <a:cs typeface="Open Sans"/>
              <a:sym typeface="Open Sans"/>
            </a:endParaRPr>
          </a:p>
        </p:txBody>
      </p:sp>
      <p:pic>
        <p:nvPicPr>
          <p:cNvPr id="566" name="Google Shape;566;p56"/>
          <p:cNvPicPr preferRelativeResize="0"/>
          <p:nvPr/>
        </p:nvPicPr>
        <p:blipFill>
          <a:blip r:embed="rId4">
            <a:alphaModFix/>
          </a:blip>
          <a:stretch>
            <a:fillRect/>
          </a:stretch>
        </p:blipFill>
        <p:spPr>
          <a:xfrm>
            <a:off x="5952744" y="173736"/>
            <a:ext cx="2825496" cy="3986785"/>
          </a:xfrm>
          <a:prstGeom prst="rect">
            <a:avLst/>
          </a:prstGeom>
          <a:noFill/>
          <a:ln>
            <a:noFill/>
          </a:ln>
        </p:spPr>
      </p:pic>
      <p:pic>
        <p:nvPicPr>
          <p:cNvPr id="567" name="Google Shape;567;p56"/>
          <p:cNvPicPr preferRelativeResize="0"/>
          <p:nvPr/>
        </p:nvPicPr>
        <p:blipFill>
          <a:blip r:embed="rId5">
            <a:alphaModFix/>
          </a:blip>
          <a:stretch>
            <a:fillRect/>
          </a:stretch>
        </p:blipFill>
        <p:spPr>
          <a:xfrm>
            <a:off x="77805" y="4374323"/>
            <a:ext cx="1289304" cy="692658"/>
          </a:xfrm>
          <a:prstGeom prst="rect">
            <a:avLst/>
          </a:prstGeom>
          <a:noFill/>
          <a:ln cap="flat" cmpd="sng" w="9525">
            <a:solidFill>
              <a:srgbClr val="134F5C"/>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57"/>
          <p:cNvSpPr/>
          <p:nvPr/>
        </p:nvSpPr>
        <p:spPr>
          <a:xfrm flipH="1" rot="-5400000">
            <a:off x="4386600" y="-4082700"/>
            <a:ext cx="393300" cy="9166500"/>
          </a:xfrm>
          <a:prstGeom prst="rect">
            <a:avLst/>
          </a:prstGeom>
          <a:solidFill>
            <a:srgbClr val="134F5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73" name="Google Shape;573;p57"/>
          <p:cNvSpPr txBox="1"/>
          <p:nvPr>
            <p:ph type="title"/>
          </p:nvPr>
        </p:nvSpPr>
        <p:spPr>
          <a:xfrm>
            <a:off x="73150" y="216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rPr>
              <a:t>Resources to Increase Recruitment</a:t>
            </a:r>
            <a:endParaRPr sz="2600">
              <a:solidFill>
                <a:schemeClr val="lt1"/>
              </a:solidFill>
            </a:endParaRPr>
          </a:p>
          <a:p>
            <a:pPr indent="0" lvl="0" marL="0" rtl="0" algn="l">
              <a:spcBef>
                <a:spcPts val="0"/>
              </a:spcBef>
              <a:spcAft>
                <a:spcPts val="0"/>
              </a:spcAft>
              <a:buNone/>
            </a:pPr>
            <a:r>
              <a:t/>
            </a:r>
            <a:endParaRPr sz="2200">
              <a:solidFill>
                <a:srgbClr val="FFFFFF"/>
              </a:solidFill>
            </a:endParaRPr>
          </a:p>
        </p:txBody>
      </p:sp>
      <p:sp>
        <p:nvSpPr>
          <p:cNvPr id="574" name="Google Shape;574;p57"/>
          <p:cNvSpPr txBox="1"/>
          <p:nvPr>
            <p:ph idx="1" type="body"/>
          </p:nvPr>
        </p:nvSpPr>
        <p:spPr>
          <a:xfrm>
            <a:off x="0" y="737300"/>
            <a:ext cx="5868000" cy="14208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2000">
                <a:solidFill>
                  <a:srgbClr val="3C4043"/>
                </a:solidFill>
                <a:highlight>
                  <a:srgbClr val="FFFFFF"/>
                </a:highlight>
                <a:latin typeface="Calibri"/>
                <a:ea typeface="Calibri"/>
                <a:cs typeface="Calibri"/>
                <a:sym typeface="Calibri"/>
              </a:rPr>
              <a:t>IDRC states can request COVID PPE supply bags and </a:t>
            </a:r>
            <a:r>
              <a:rPr lang="en" sz="2000" u="sng">
                <a:solidFill>
                  <a:schemeClr val="hlink"/>
                </a:solidFill>
                <a:highlight>
                  <a:srgbClr val="FFFFFF"/>
                </a:highlight>
                <a:latin typeface="Calibri"/>
                <a:ea typeface="Calibri"/>
                <a:cs typeface="Calibri"/>
                <a:sym typeface="Calibri"/>
                <a:hlinkClick r:id="rId3"/>
              </a:rPr>
              <a:t>English in Minutes books</a:t>
            </a:r>
            <a:r>
              <a:rPr lang="en" sz="2000">
                <a:solidFill>
                  <a:srgbClr val="3C4043"/>
                </a:solidFill>
                <a:highlight>
                  <a:srgbClr val="FFFFFF"/>
                </a:highlight>
                <a:latin typeface="Calibri"/>
                <a:ea typeface="Calibri"/>
                <a:cs typeface="Calibri"/>
                <a:sym typeface="Calibri"/>
              </a:rPr>
              <a:t> right now for free (someone from the state leadership (state director or IDR Coordinator has to make the request). All requests are reviewed and approved if they can show they will be using them to start a new IDR effort that will help increase access to a new population or new industry etc. They have to be willing to track these efforts and show those with us</a:t>
            </a:r>
            <a:endParaRPr sz="2000">
              <a:solidFill>
                <a:schemeClr val="dk1"/>
              </a:solidFill>
              <a:latin typeface="Calibri"/>
              <a:ea typeface="Calibri"/>
              <a:cs typeface="Calibri"/>
              <a:sym typeface="Calibri"/>
            </a:endParaRPr>
          </a:p>
        </p:txBody>
      </p:sp>
      <p:sp>
        <p:nvSpPr>
          <p:cNvPr id="575" name="Google Shape;575;p57"/>
          <p:cNvSpPr/>
          <p:nvPr/>
        </p:nvSpPr>
        <p:spPr>
          <a:xfrm flipH="1" rot="-5400000">
            <a:off x="4386600" y="150200"/>
            <a:ext cx="393300" cy="9166500"/>
          </a:xfrm>
          <a:prstGeom prst="rect">
            <a:avLst/>
          </a:prstGeom>
          <a:solidFill>
            <a:srgbClr val="A2C4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76" name="Google Shape;576;p57"/>
          <p:cNvSpPr/>
          <p:nvPr/>
        </p:nvSpPr>
        <p:spPr>
          <a:xfrm>
            <a:off x="5867875" y="78525"/>
            <a:ext cx="3018000" cy="4218600"/>
          </a:xfrm>
          <a:prstGeom prst="rect">
            <a:avLst/>
          </a:prstGeom>
          <a:solidFill>
            <a:srgbClr val="134F5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57"/>
          <p:cNvSpPr txBox="1"/>
          <p:nvPr/>
        </p:nvSpPr>
        <p:spPr>
          <a:xfrm>
            <a:off x="136100" y="3921113"/>
            <a:ext cx="5868000" cy="5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latin typeface="Open Sans"/>
                <a:ea typeface="Open Sans"/>
                <a:cs typeface="Open Sans"/>
                <a:sym typeface="Open Sans"/>
              </a:rPr>
              <a:t>Information on ordering IDRC COVID-19 bags can be found here:</a:t>
            </a:r>
            <a:endParaRPr b="1" sz="1300">
              <a:latin typeface="Open Sans"/>
              <a:ea typeface="Open Sans"/>
              <a:cs typeface="Open Sans"/>
              <a:sym typeface="Open Sans"/>
            </a:endParaRPr>
          </a:p>
          <a:p>
            <a:pPr indent="0" lvl="0" marL="0" rtl="0" algn="l">
              <a:spcBef>
                <a:spcPts val="0"/>
              </a:spcBef>
              <a:spcAft>
                <a:spcPts val="0"/>
              </a:spcAft>
              <a:buNone/>
            </a:pPr>
            <a:r>
              <a:rPr lang="en" sz="1300" u="sng">
                <a:solidFill>
                  <a:schemeClr val="hlink"/>
                </a:solidFill>
                <a:latin typeface="Open Sans"/>
                <a:ea typeface="Open Sans"/>
                <a:cs typeface="Open Sans"/>
                <a:sym typeface="Open Sans"/>
                <a:hlinkClick r:id="rId4"/>
              </a:rPr>
              <a:t>https://www.idr-consortium.net/COVID-19%20Bags.html</a:t>
            </a:r>
            <a:endParaRPr sz="1300">
              <a:latin typeface="Open Sans"/>
              <a:ea typeface="Open Sans"/>
              <a:cs typeface="Open Sans"/>
              <a:sym typeface="Open Sans"/>
            </a:endParaRPr>
          </a:p>
          <a:p>
            <a:pPr indent="0" lvl="0" marL="0" rtl="0" algn="l">
              <a:spcBef>
                <a:spcPts val="0"/>
              </a:spcBef>
              <a:spcAft>
                <a:spcPts val="0"/>
              </a:spcAft>
              <a:buNone/>
            </a:pPr>
            <a:r>
              <a:rPr b="1" lang="en" sz="1300">
                <a:latin typeface="Open Sans"/>
                <a:ea typeface="Open Sans"/>
                <a:cs typeface="Open Sans"/>
                <a:sym typeface="Open Sans"/>
              </a:rPr>
              <a:t>EIM books can be found here: </a:t>
            </a:r>
            <a:r>
              <a:rPr lang="en" sz="1300" u="sng">
                <a:solidFill>
                  <a:schemeClr val="hlink"/>
                </a:solidFill>
                <a:latin typeface="Open Sans"/>
                <a:ea typeface="Open Sans"/>
                <a:cs typeface="Open Sans"/>
                <a:sym typeface="Open Sans"/>
                <a:hlinkClick r:id="rId5"/>
              </a:rPr>
              <a:t>https://www.idr-consortium.net/LanguageResources.html</a:t>
            </a:r>
            <a:endParaRPr sz="1300">
              <a:latin typeface="Open Sans"/>
              <a:ea typeface="Open Sans"/>
              <a:cs typeface="Open Sans"/>
              <a:sym typeface="Open Sans"/>
            </a:endParaRPr>
          </a:p>
          <a:p>
            <a:pPr indent="0" lvl="0" marL="0" rtl="0" algn="l">
              <a:spcBef>
                <a:spcPts val="0"/>
              </a:spcBef>
              <a:spcAft>
                <a:spcPts val="0"/>
              </a:spcAft>
              <a:buNone/>
            </a:pPr>
            <a:r>
              <a:t/>
            </a:r>
            <a:endParaRPr sz="1300">
              <a:latin typeface="Open Sans"/>
              <a:ea typeface="Open Sans"/>
              <a:cs typeface="Open Sans"/>
              <a:sym typeface="Open Sans"/>
            </a:endParaRPr>
          </a:p>
          <a:p>
            <a:pPr indent="0" lvl="0" marL="0" rtl="0" algn="l">
              <a:spcBef>
                <a:spcPts val="0"/>
              </a:spcBef>
              <a:spcAft>
                <a:spcPts val="0"/>
              </a:spcAft>
              <a:buNone/>
            </a:pPr>
            <a:r>
              <a:t/>
            </a:r>
            <a:endParaRPr sz="1300">
              <a:latin typeface="Open Sans"/>
              <a:ea typeface="Open Sans"/>
              <a:cs typeface="Open Sans"/>
              <a:sym typeface="Open Sans"/>
            </a:endParaRPr>
          </a:p>
        </p:txBody>
      </p:sp>
      <p:pic>
        <p:nvPicPr>
          <p:cNvPr id="578" name="Google Shape;578;p57"/>
          <p:cNvPicPr preferRelativeResize="0"/>
          <p:nvPr/>
        </p:nvPicPr>
        <p:blipFill>
          <a:blip r:embed="rId6">
            <a:alphaModFix/>
          </a:blip>
          <a:stretch>
            <a:fillRect/>
          </a:stretch>
        </p:blipFill>
        <p:spPr>
          <a:xfrm>
            <a:off x="7768280" y="4387123"/>
            <a:ext cx="1289304" cy="692658"/>
          </a:xfrm>
          <a:prstGeom prst="rect">
            <a:avLst/>
          </a:prstGeom>
          <a:noFill/>
          <a:ln cap="flat" cmpd="sng" w="9525">
            <a:solidFill>
              <a:srgbClr val="134F5C"/>
            </a:solidFill>
            <a:prstDash val="solid"/>
            <a:round/>
            <a:headEnd len="sm" w="sm" type="none"/>
            <a:tailEnd len="sm" w="sm" type="none"/>
          </a:ln>
        </p:spPr>
      </p:pic>
      <p:pic>
        <p:nvPicPr>
          <p:cNvPr id="579" name="Google Shape;579;p57"/>
          <p:cNvPicPr preferRelativeResize="0"/>
          <p:nvPr/>
        </p:nvPicPr>
        <p:blipFill>
          <a:blip r:embed="rId7">
            <a:alphaModFix/>
          </a:blip>
          <a:stretch>
            <a:fillRect/>
          </a:stretch>
        </p:blipFill>
        <p:spPr>
          <a:xfrm>
            <a:off x="6004107" y="427475"/>
            <a:ext cx="2881768" cy="33933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58"/>
          <p:cNvSpPr/>
          <p:nvPr/>
        </p:nvSpPr>
        <p:spPr>
          <a:xfrm flipH="1" rot="-5400000">
            <a:off x="4386600" y="-4082700"/>
            <a:ext cx="393300" cy="9166500"/>
          </a:xfrm>
          <a:prstGeom prst="rect">
            <a:avLst/>
          </a:prstGeom>
          <a:solidFill>
            <a:srgbClr val="134F5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85" name="Google Shape;585;p58"/>
          <p:cNvSpPr txBox="1"/>
          <p:nvPr>
            <p:ph type="title"/>
          </p:nvPr>
        </p:nvSpPr>
        <p:spPr>
          <a:xfrm>
            <a:off x="73150" y="216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rPr>
              <a:t>New IDRC Scenario Newsletter</a:t>
            </a:r>
            <a:endParaRPr sz="2200">
              <a:solidFill>
                <a:srgbClr val="FFFFFF"/>
              </a:solidFill>
            </a:endParaRPr>
          </a:p>
        </p:txBody>
      </p:sp>
      <p:sp>
        <p:nvSpPr>
          <p:cNvPr id="586" name="Google Shape;586;p58"/>
          <p:cNvSpPr/>
          <p:nvPr/>
        </p:nvSpPr>
        <p:spPr>
          <a:xfrm flipH="1" rot="-5400000">
            <a:off x="4386600" y="150200"/>
            <a:ext cx="393300" cy="9166500"/>
          </a:xfrm>
          <a:prstGeom prst="rect">
            <a:avLst/>
          </a:prstGeom>
          <a:solidFill>
            <a:srgbClr val="A2C4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87" name="Google Shape;587;p58"/>
          <p:cNvSpPr/>
          <p:nvPr/>
        </p:nvSpPr>
        <p:spPr>
          <a:xfrm>
            <a:off x="5646775" y="611925"/>
            <a:ext cx="3391800" cy="2757300"/>
          </a:xfrm>
          <a:prstGeom prst="rect">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8" name="Google Shape;588;p58"/>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34F5C"/>
            </a:solidFill>
            <a:prstDash val="solid"/>
            <a:round/>
            <a:headEnd len="sm" w="sm" type="none"/>
            <a:tailEnd len="sm" w="sm" type="none"/>
          </a:ln>
        </p:spPr>
      </p:pic>
      <p:pic>
        <p:nvPicPr>
          <p:cNvPr id="589" name="Google Shape;589;p58"/>
          <p:cNvPicPr preferRelativeResize="0"/>
          <p:nvPr/>
        </p:nvPicPr>
        <p:blipFill rotWithShape="1">
          <a:blip r:embed="rId4">
            <a:alphaModFix/>
          </a:blip>
          <a:srcRect b="0" l="10938" r="5748" t="0"/>
          <a:stretch/>
        </p:blipFill>
        <p:spPr>
          <a:xfrm>
            <a:off x="5726775" y="693200"/>
            <a:ext cx="3230550" cy="2520425"/>
          </a:xfrm>
          <a:prstGeom prst="rect">
            <a:avLst/>
          </a:prstGeom>
          <a:noFill/>
          <a:ln>
            <a:noFill/>
          </a:ln>
        </p:spPr>
      </p:pic>
      <p:sp>
        <p:nvSpPr>
          <p:cNvPr id="590" name="Google Shape;590;p58"/>
          <p:cNvSpPr txBox="1"/>
          <p:nvPr/>
        </p:nvSpPr>
        <p:spPr>
          <a:xfrm>
            <a:off x="90650" y="994500"/>
            <a:ext cx="5556000" cy="16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Calibri"/>
                <a:ea typeface="Calibri"/>
                <a:cs typeface="Calibri"/>
                <a:sym typeface="Calibri"/>
              </a:rPr>
              <a:t>A New IDRC Newsletter will be debuting soon! Beginning February 1st receive new practice scenarios and answers directly to your email once a month!</a:t>
            </a:r>
            <a:endParaRPr sz="2000">
              <a:latin typeface="Calibri"/>
              <a:ea typeface="Calibri"/>
              <a:cs typeface="Calibri"/>
              <a:sym typeface="Calibri"/>
            </a:endParaRPr>
          </a:p>
        </p:txBody>
      </p:sp>
      <p:sp>
        <p:nvSpPr>
          <p:cNvPr id="591" name="Google Shape;591;p58"/>
          <p:cNvSpPr txBox="1"/>
          <p:nvPr/>
        </p:nvSpPr>
        <p:spPr>
          <a:xfrm>
            <a:off x="101000" y="2644150"/>
            <a:ext cx="5465700" cy="5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Sign up here </a:t>
            </a:r>
            <a:r>
              <a:rPr lang="en" sz="1800" u="sng">
                <a:solidFill>
                  <a:schemeClr val="hlink"/>
                </a:solidFill>
                <a:hlinkClick r:id="rId5"/>
              </a:rPr>
              <a:t>https://www.idr-consortium.net/Newsletter.html</a:t>
            </a:r>
            <a:endParaRPr sz="1800"/>
          </a:p>
          <a:p>
            <a:pPr indent="0" lvl="0" marL="0" rtl="0" algn="l">
              <a:spcBef>
                <a:spcPts val="0"/>
              </a:spcBef>
              <a:spcAft>
                <a:spcPts val="0"/>
              </a:spcAft>
              <a:buNone/>
            </a:pPr>
            <a:r>
              <a:t/>
            </a:r>
            <a:endParaRPr sz="18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59"/>
          <p:cNvSpPr/>
          <p:nvPr/>
        </p:nvSpPr>
        <p:spPr>
          <a:xfrm flipH="1" rot="-5400000">
            <a:off x="4386600" y="-4082700"/>
            <a:ext cx="393300" cy="9166500"/>
          </a:xfrm>
          <a:prstGeom prst="rect">
            <a:avLst/>
          </a:prstGeom>
          <a:solidFill>
            <a:srgbClr val="134F5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97" name="Google Shape;597;p59"/>
          <p:cNvSpPr txBox="1"/>
          <p:nvPr>
            <p:ph type="title"/>
          </p:nvPr>
        </p:nvSpPr>
        <p:spPr>
          <a:xfrm>
            <a:off x="73150" y="2160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rPr>
              <a:t>Next Monthly Webinar!</a:t>
            </a:r>
            <a:endParaRPr sz="2200">
              <a:solidFill>
                <a:srgbClr val="FFFFFF"/>
              </a:solidFill>
            </a:endParaRPr>
          </a:p>
        </p:txBody>
      </p:sp>
      <p:sp>
        <p:nvSpPr>
          <p:cNvPr id="598" name="Google Shape;598;p59"/>
          <p:cNvSpPr/>
          <p:nvPr/>
        </p:nvSpPr>
        <p:spPr>
          <a:xfrm flipH="1" rot="-5400000">
            <a:off x="4386600" y="150200"/>
            <a:ext cx="393300" cy="9166500"/>
          </a:xfrm>
          <a:prstGeom prst="rect">
            <a:avLst/>
          </a:prstGeom>
          <a:solidFill>
            <a:srgbClr val="A2C4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599" name="Google Shape;599;p59"/>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34F5C"/>
            </a:solidFill>
            <a:prstDash val="solid"/>
            <a:round/>
            <a:headEnd len="sm" w="sm" type="none"/>
            <a:tailEnd len="sm" w="sm" type="none"/>
          </a:ln>
        </p:spPr>
      </p:pic>
      <p:sp>
        <p:nvSpPr>
          <p:cNvPr id="600" name="Google Shape;600;p59"/>
          <p:cNvSpPr txBox="1"/>
          <p:nvPr/>
        </p:nvSpPr>
        <p:spPr>
          <a:xfrm>
            <a:off x="90650" y="1299300"/>
            <a:ext cx="6990900" cy="12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Calibri"/>
                <a:ea typeface="Calibri"/>
                <a:cs typeface="Calibri"/>
                <a:sym typeface="Calibri"/>
              </a:rPr>
              <a:t>The next IDRC monthly webinar will be held:</a:t>
            </a:r>
            <a:endParaRPr b="1"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February 16th, 2020</a:t>
            </a:r>
            <a:endParaRPr sz="2000">
              <a:latin typeface="Calibri"/>
              <a:ea typeface="Calibri"/>
              <a:cs typeface="Calibri"/>
              <a:sym typeface="Calibri"/>
            </a:endParaRPr>
          </a:p>
          <a:p>
            <a:pPr indent="0" lvl="0" marL="0" rtl="0" algn="l">
              <a:spcBef>
                <a:spcPts val="0"/>
              </a:spcBef>
              <a:spcAft>
                <a:spcPts val="0"/>
              </a:spcAft>
              <a:buNone/>
            </a:pPr>
            <a:r>
              <a:rPr lang="en" sz="2000">
                <a:latin typeface="Calibri"/>
                <a:ea typeface="Calibri"/>
                <a:cs typeface="Calibri"/>
                <a:sym typeface="Calibri"/>
              </a:rPr>
              <a:t>2:00 P.M. EST, 1:00 P.M. CST, 12:00 P.M. MST, 11:00 A.M. PST</a:t>
            </a:r>
            <a:endParaRPr sz="2000">
              <a:latin typeface="Calibri"/>
              <a:ea typeface="Calibri"/>
              <a:cs typeface="Calibri"/>
              <a:sym typeface="Calibri"/>
            </a:endParaRPr>
          </a:p>
        </p:txBody>
      </p:sp>
      <p:sp>
        <p:nvSpPr>
          <p:cNvPr id="601" name="Google Shape;601;p59"/>
          <p:cNvSpPr txBox="1"/>
          <p:nvPr/>
        </p:nvSpPr>
        <p:spPr>
          <a:xfrm>
            <a:off x="101000" y="2567950"/>
            <a:ext cx="1076100" cy="5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2200"/>
              <a:t>Topic:</a:t>
            </a:r>
            <a:endParaRPr b="1" sz="2200"/>
          </a:p>
        </p:txBody>
      </p:sp>
      <p:sp>
        <p:nvSpPr>
          <p:cNvPr id="602" name="Google Shape;602;p59"/>
          <p:cNvSpPr txBox="1"/>
          <p:nvPr/>
        </p:nvSpPr>
        <p:spPr>
          <a:xfrm>
            <a:off x="116275" y="2979700"/>
            <a:ext cx="4531800" cy="9606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lang="en" sz="2400">
                <a:solidFill>
                  <a:srgbClr val="222222"/>
                </a:solidFill>
                <a:latin typeface="Calibri"/>
                <a:ea typeface="Calibri"/>
                <a:cs typeface="Calibri"/>
                <a:sym typeface="Calibri"/>
              </a:rPr>
              <a:t>Developing a Daily Recruiting Plan and S.M.A.R.T. Goals</a:t>
            </a:r>
            <a:endParaRPr sz="2400">
              <a:solidFill>
                <a:srgbClr val="222222"/>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60"/>
          <p:cNvSpPr/>
          <p:nvPr/>
        </p:nvSpPr>
        <p:spPr>
          <a:xfrm flipH="1" rot="-5400000">
            <a:off x="4386600" y="-4082700"/>
            <a:ext cx="393300" cy="9166500"/>
          </a:xfrm>
          <a:prstGeom prst="rect">
            <a:avLst/>
          </a:prstGeom>
          <a:solidFill>
            <a:srgbClr val="134F5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08" name="Google Shape;608;p60"/>
          <p:cNvSpPr txBox="1"/>
          <p:nvPr/>
        </p:nvSpPr>
        <p:spPr>
          <a:xfrm>
            <a:off x="862850" y="1095925"/>
            <a:ext cx="3709200" cy="16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latin typeface="Calibri"/>
                <a:ea typeface="Calibri"/>
                <a:cs typeface="Calibri"/>
                <a:sym typeface="Calibri"/>
              </a:rPr>
              <a:t>Please fill out the IDRC Training review form by using the link below or the scanning the QR code with the phone's camera </a:t>
            </a:r>
            <a:endParaRPr sz="1900">
              <a:latin typeface="Calibri"/>
              <a:ea typeface="Calibri"/>
              <a:cs typeface="Calibri"/>
              <a:sym typeface="Calibri"/>
            </a:endParaRPr>
          </a:p>
        </p:txBody>
      </p:sp>
      <p:sp>
        <p:nvSpPr>
          <p:cNvPr id="609" name="Google Shape;609;p60"/>
          <p:cNvSpPr txBox="1"/>
          <p:nvPr/>
        </p:nvSpPr>
        <p:spPr>
          <a:xfrm>
            <a:off x="219456" y="149352"/>
            <a:ext cx="6681000" cy="5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FFFFFF"/>
                </a:solidFill>
                <a:latin typeface="Calibri"/>
                <a:ea typeface="Calibri"/>
                <a:cs typeface="Calibri"/>
                <a:sym typeface="Calibri"/>
              </a:rPr>
              <a:t>Training Review:</a:t>
            </a:r>
            <a:endParaRPr sz="3100">
              <a:solidFill>
                <a:srgbClr val="FFFFFF"/>
              </a:solidFill>
              <a:latin typeface="Calibri"/>
              <a:ea typeface="Calibri"/>
              <a:cs typeface="Calibri"/>
              <a:sym typeface="Calibri"/>
            </a:endParaRPr>
          </a:p>
        </p:txBody>
      </p:sp>
      <p:sp>
        <p:nvSpPr>
          <p:cNvPr id="610" name="Google Shape;610;p60"/>
          <p:cNvSpPr txBox="1"/>
          <p:nvPr/>
        </p:nvSpPr>
        <p:spPr>
          <a:xfrm>
            <a:off x="862850" y="2543725"/>
            <a:ext cx="3347100" cy="9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Calibri"/>
                <a:ea typeface="Calibri"/>
                <a:cs typeface="Calibri"/>
                <a:sym typeface="Calibri"/>
              </a:rPr>
              <a:t>Training title:</a:t>
            </a:r>
            <a:r>
              <a:rPr lang="en" sz="1500">
                <a:latin typeface="Calibri"/>
                <a:ea typeface="Calibri"/>
                <a:cs typeface="Calibri"/>
                <a:sym typeface="Calibri"/>
              </a:rPr>
              <a:t> </a:t>
            </a:r>
            <a:endParaRPr sz="1500">
              <a:latin typeface="Calibri"/>
              <a:ea typeface="Calibri"/>
              <a:cs typeface="Calibri"/>
              <a:sym typeface="Calibri"/>
            </a:endParaRPr>
          </a:p>
          <a:p>
            <a:pPr indent="0" lvl="0" marL="0" rtl="0" algn="l">
              <a:spcBef>
                <a:spcPts val="0"/>
              </a:spcBef>
              <a:spcAft>
                <a:spcPts val="0"/>
              </a:spcAft>
              <a:buNone/>
            </a:pPr>
            <a:r>
              <a:rPr lang="en" sz="1800">
                <a:solidFill>
                  <a:srgbClr val="39394D"/>
                </a:solidFill>
                <a:highlight>
                  <a:srgbClr val="FFFFFF"/>
                </a:highlight>
                <a:latin typeface="Calibri"/>
                <a:ea typeface="Calibri"/>
                <a:cs typeface="Calibri"/>
                <a:sym typeface="Calibri"/>
              </a:rPr>
              <a:t>What Every State Should be Doing </a:t>
            </a:r>
            <a:endParaRPr sz="1800">
              <a:solidFill>
                <a:srgbClr val="39394D"/>
              </a:solidFill>
              <a:highlight>
                <a:srgbClr val="FFFFFF"/>
              </a:highlight>
              <a:latin typeface="Calibri"/>
              <a:ea typeface="Calibri"/>
              <a:cs typeface="Calibri"/>
              <a:sym typeface="Calibri"/>
            </a:endParaRPr>
          </a:p>
          <a:p>
            <a:pPr indent="0" lvl="0" marL="0" rtl="0" algn="l">
              <a:spcBef>
                <a:spcPts val="0"/>
              </a:spcBef>
              <a:spcAft>
                <a:spcPts val="0"/>
              </a:spcAft>
              <a:buNone/>
            </a:pPr>
            <a:r>
              <a:rPr lang="en" sz="1800">
                <a:solidFill>
                  <a:srgbClr val="39394D"/>
                </a:solidFill>
                <a:highlight>
                  <a:srgbClr val="FFFFFF"/>
                </a:highlight>
                <a:latin typeface="Calibri"/>
                <a:ea typeface="Calibri"/>
                <a:cs typeface="Calibri"/>
                <a:sym typeface="Calibri"/>
              </a:rPr>
              <a:t>to Build a Strong ID&amp;R Program</a:t>
            </a:r>
            <a:endParaRPr i="1" sz="1500">
              <a:latin typeface="Calibri"/>
              <a:ea typeface="Calibri"/>
              <a:cs typeface="Calibri"/>
              <a:sym typeface="Calibri"/>
            </a:endParaRPr>
          </a:p>
        </p:txBody>
      </p:sp>
      <p:sp>
        <p:nvSpPr>
          <p:cNvPr id="611" name="Google Shape;611;p60"/>
          <p:cNvSpPr txBox="1"/>
          <p:nvPr/>
        </p:nvSpPr>
        <p:spPr>
          <a:xfrm>
            <a:off x="829050" y="3687500"/>
            <a:ext cx="3877200" cy="9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u="sng">
                <a:solidFill>
                  <a:schemeClr val="accent5"/>
                </a:solidFill>
                <a:hlinkClick r:id="rId3">
                  <a:extLst>
                    <a:ext uri="{A12FA001-AC4F-418D-AE19-62706E023703}">
                      <ahyp:hlinkClr val="tx"/>
                    </a:ext>
                  </a:extLst>
                </a:hlinkClick>
              </a:rPr>
              <a:t>https://www.surveymonkey.com/r/IDRCStaffTrainingEval20-21</a:t>
            </a:r>
            <a:endParaRPr sz="1700">
              <a:solidFill>
                <a:schemeClr val="accent5"/>
              </a:solidFill>
            </a:endParaRPr>
          </a:p>
        </p:txBody>
      </p:sp>
      <p:sp>
        <p:nvSpPr>
          <p:cNvPr id="612" name="Google Shape;612;p60"/>
          <p:cNvSpPr/>
          <p:nvPr/>
        </p:nvSpPr>
        <p:spPr>
          <a:xfrm flipH="1" rot="-5400000">
            <a:off x="4386600" y="150200"/>
            <a:ext cx="393300" cy="9166500"/>
          </a:xfrm>
          <a:prstGeom prst="rect">
            <a:avLst/>
          </a:prstGeom>
          <a:solidFill>
            <a:srgbClr val="A2C4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613" name="Google Shape;613;p60"/>
          <p:cNvPicPr preferRelativeResize="0"/>
          <p:nvPr/>
        </p:nvPicPr>
        <p:blipFill>
          <a:blip r:embed="rId4">
            <a:alphaModFix/>
          </a:blip>
          <a:stretch>
            <a:fillRect/>
          </a:stretch>
        </p:blipFill>
        <p:spPr>
          <a:xfrm>
            <a:off x="5574425" y="854652"/>
            <a:ext cx="3383280" cy="3383280"/>
          </a:xfrm>
          <a:prstGeom prst="rect">
            <a:avLst/>
          </a:prstGeom>
          <a:noFill/>
          <a:ln>
            <a:noFill/>
          </a:ln>
        </p:spPr>
      </p:pic>
      <p:pic>
        <p:nvPicPr>
          <p:cNvPr id="614" name="Google Shape;614;p60"/>
          <p:cNvPicPr preferRelativeResize="0"/>
          <p:nvPr/>
        </p:nvPicPr>
        <p:blipFill>
          <a:blip r:embed="rId5">
            <a:alphaModFix/>
          </a:blip>
          <a:stretch>
            <a:fillRect/>
          </a:stretch>
        </p:blipFill>
        <p:spPr>
          <a:xfrm>
            <a:off x="77805" y="4374323"/>
            <a:ext cx="1289304" cy="692658"/>
          </a:xfrm>
          <a:prstGeom prst="rect">
            <a:avLst/>
          </a:prstGeom>
          <a:noFill/>
          <a:ln cap="flat" cmpd="sng" w="9525">
            <a:solidFill>
              <a:srgbClr val="134F5C"/>
            </a:solidFill>
            <a:prstDash val="solid"/>
            <a:round/>
            <a:headEnd len="sm" w="sm" type="none"/>
            <a:tailEnd len="sm" w="sm" type="none"/>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61"/>
          <p:cNvSpPr txBox="1"/>
          <p:nvPr>
            <p:ph type="title"/>
          </p:nvPr>
        </p:nvSpPr>
        <p:spPr>
          <a:xfrm>
            <a:off x="685800" y="273844"/>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Arial"/>
              <a:buNone/>
            </a:pPr>
            <a:r>
              <a:rPr lang="en"/>
              <a:t>Contact Info</a:t>
            </a:r>
            <a:endParaRPr/>
          </a:p>
        </p:txBody>
      </p:sp>
      <p:sp>
        <p:nvSpPr>
          <p:cNvPr id="620" name="Google Shape;620;p61"/>
          <p:cNvSpPr txBox="1"/>
          <p:nvPr>
            <p:ph idx="1" type="body"/>
          </p:nvPr>
        </p:nvSpPr>
        <p:spPr>
          <a:xfrm>
            <a:off x="171450" y="1940719"/>
            <a:ext cx="2997000" cy="3263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100"/>
              <a:buNone/>
            </a:pPr>
            <a:r>
              <a:rPr b="1" lang="en">
                <a:solidFill>
                  <a:srgbClr val="000000"/>
                </a:solidFill>
              </a:rPr>
              <a:t>Jessica Castañeda</a:t>
            </a:r>
            <a:endParaRPr b="1">
              <a:solidFill>
                <a:srgbClr val="000000"/>
              </a:solidFill>
            </a:endParaRPr>
          </a:p>
          <a:p>
            <a:pPr indent="0" lvl="0" marL="0" rtl="0" algn="l">
              <a:lnSpc>
                <a:spcPct val="90000"/>
              </a:lnSpc>
              <a:spcBef>
                <a:spcPts val="800"/>
              </a:spcBef>
              <a:spcAft>
                <a:spcPts val="0"/>
              </a:spcAft>
              <a:buClr>
                <a:schemeClr val="dk1"/>
              </a:buClr>
              <a:buSzPts val="2100"/>
              <a:buNone/>
            </a:pPr>
            <a:r>
              <a:rPr lang="en">
                <a:solidFill>
                  <a:srgbClr val="000000"/>
                </a:solidFill>
              </a:rPr>
              <a:t>IDRC Director</a:t>
            </a:r>
            <a:endParaRPr>
              <a:solidFill>
                <a:srgbClr val="000000"/>
              </a:solidFill>
            </a:endParaRPr>
          </a:p>
          <a:p>
            <a:pPr indent="0" lvl="0" marL="0" rtl="0" algn="l">
              <a:lnSpc>
                <a:spcPct val="90000"/>
              </a:lnSpc>
              <a:spcBef>
                <a:spcPts val="800"/>
              </a:spcBef>
              <a:spcAft>
                <a:spcPts val="0"/>
              </a:spcAft>
              <a:buClr>
                <a:schemeClr val="dk1"/>
              </a:buClr>
              <a:buSzPts val="2100"/>
              <a:buNone/>
            </a:pPr>
            <a:r>
              <a:rPr lang="en">
                <a:solidFill>
                  <a:srgbClr val="000000"/>
                </a:solidFill>
              </a:rPr>
              <a:t>931-668-4129- office</a:t>
            </a:r>
            <a:endParaRPr>
              <a:solidFill>
                <a:srgbClr val="000000"/>
              </a:solidFill>
            </a:endParaRPr>
          </a:p>
          <a:p>
            <a:pPr indent="0" lvl="0" marL="0" rtl="0" algn="l">
              <a:lnSpc>
                <a:spcPct val="90000"/>
              </a:lnSpc>
              <a:spcBef>
                <a:spcPts val="800"/>
              </a:spcBef>
              <a:spcAft>
                <a:spcPts val="0"/>
              </a:spcAft>
              <a:buClr>
                <a:schemeClr val="dk1"/>
              </a:buClr>
              <a:buSzPts val="2100"/>
              <a:buNone/>
            </a:pPr>
            <a:r>
              <a:rPr lang="en">
                <a:solidFill>
                  <a:srgbClr val="000000"/>
                </a:solidFill>
              </a:rPr>
              <a:t>931-273-4050- cell</a:t>
            </a:r>
            <a:endParaRPr>
              <a:solidFill>
                <a:srgbClr val="000000"/>
              </a:solidFill>
            </a:endParaRPr>
          </a:p>
          <a:p>
            <a:pPr indent="0" lvl="0" marL="0" rtl="0" algn="l">
              <a:lnSpc>
                <a:spcPct val="90000"/>
              </a:lnSpc>
              <a:spcBef>
                <a:spcPts val="800"/>
              </a:spcBef>
              <a:spcAft>
                <a:spcPts val="0"/>
              </a:spcAft>
              <a:buClr>
                <a:schemeClr val="dk1"/>
              </a:buClr>
              <a:buSzPts val="2100"/>
              <a:buNone/>
            </a:pPr>
            <a:r>
              <a:rPr lang="en" u="sng">
                <a:solidFill>
                  <a:schemeClr val="hlink"/>
                </a:solidFill>
                <a:hlinkClick r:id="rId3"/>
              </a:rPr>
              <a:t>jcastanedaidr@gmail.com</a:t>
            </a:r>
            <a:endParaRPr/>
          </a:p>
          <a:p>
            <a:pPr indent="0" lvl="0" marL="0" rtl="0" algn="l">
              <a:lnSpc>
                <a:spcPct val="90000"/>
              </a:lnSpc>
              <a:spcBef>
                <a:spcPts val="800"/>
              </a:spcBef>
              <a:spcAft>
                <a:spcPts val="0"/>
              </a:spcAft>
              <a:buClr>
                <a:schemeClr val="dk1"/>
              </a:buClr>
              <a:buSzPts val="2100"/>
              <a:buNone/>
            </a:pPr>
            <a:r>
              <a:rPr lang="en" u="sng">
                <a:solidFill>
                  <a:schemeClr val="hlink"/>
                </a:solidFill>
                <a:hlinkClick r:id="rId4"/>
              </a:rPr>
              <a:t>www.idr-consortium.net</a:t>
            </a:r>
            <a:endParaRPr/>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1600"/>
              </a:spcAft>
              <a:buClr>
                <a:schemeClr val="dk1"/>
              </a:buClr>
              <a:buSzPts val="2100"/>
              <a:buNone/>
            </a:pPr>
            <a:r>
              <a:t/>
            </a:r>
            <a:endParaRPr/>
          </a:p>
        </p:txBody>
      </p:sp>
      <p:pic>
        <p:nvPicPr>
          <p:cNvPr id="621" name="Google Shape;621;p61"/>
          <p:cNvPicPr preferRelativeResize="0"/>
          <p:nvPr/>
        </p:nvPicPr>
        <p:blipFill rotWithShape="1">
          <a:blip r:embed="rId5">
            <a:alphaModFix/>
          </a:blip>
          <a:srcRect b="0" l="0" r="0" t="0"/>
          <a:stretch/>
        </p:blipFill>
        <p:spPr>
          <a:xfrm>
            <a:off x="5790694" y="1194487"/>
            <a:ext cx="3203550" cy="1250914"/>
          </a:xfrm>
          <a:prstGeom prst="rect">
            <a:avLst/>
          </a:prstGeom>
          <a:noFill/>
          <a:ln>
            <a:noFill/>
          </a:ln>
        </p:spPr>
      </p:pic>
      <p:pic>
        <p:nvPicPr>
          <p:cNvPr id="622" name="Google Shape;622;p61"/>
          <p:cNvPicPr preferRelativeResize="0"/>
          <p:nvPr/>
        </p:nvPicPr>
        <p:blipFill rotWithShape="1">
          <a:blip r:embed="rId6">
            <a:alphaModFix/>
          </a:blip>
          <a:srcRect b="0" l="0" r="20102" t="0"/>
          <a:stretch/>
        </p:blipFill>
        <p:spPr>
          <a:xfrm>
            <a:off x="5854343" y="2566912"/>
            <a:ext cx="3130938" cy="1157288"/>
          </a:xfrm>
          <a:prstGeom prst="rect">
            <a:avLst/>
          </a:prstGeom>
          <a:noFill/>
          <a:ln>
            <a:noFill/>
          </a:ln>
        </p:spPr>
      </p:pic>
      <p:sp>
        <p:nvSpPr>
          <p:cNvPr id="623" name="Google Shape;623;p61"/>
          <p:cNvSpPr txBox="1"/>
          <p:nvPr>
            <p:ph idx="1" type="body"/>
          </p:nvPr>
        </p:nvSpPr>
        <p:spPr>
          <a:xfrm>
            <a:off x="3276482" y="1937250"/>
            <a:ext cx="3203400" cy="3263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100"/>
              <a:buNone/>
            </a:pPr>
            <a:r>
              <a:rPr b="1" lang="en">
                <a:solidFill>
                  <a:srgbClr val="000000"/>
                </a:solidFill>
              </a:rPr>
              <a:t>Justyn Settles</a:t>
            </a:r>
            <a:endParaRPr b="1">
              <a:solidFill>
                <a:srgbClr val="000000"/>
              </a:solidFill>
            </a:endParaRPr>
          </a:p>
          <a:p>
            <a:pPr indent="0" lvl="0" marL="0" rtl="0" algn="l">
              <a:lnSpc>
                <a:spcPct val="90000"/>
              </a:lnSpc>
              <a:spcBef>
                <a:spcPts val="800"/>
              </a:spcBef>
              <a:spcAft>
                <a:spcPts val="0"/>
              </a:spcAft>
              <a:buClr>
                <a:schemeClr val="dk1"/>
              </a:buClr>
              <a:buSzPts val="2100"/>
              <a:buNone/>
            </a:pPr>
            <a:r>
              <a:rPr lang="en">
                <a:solidFill>
                  <a:srgbClr val="000000"/>
                </a:solidFill>
              </a:rPr>
              <a:t>IDRC Project Specialist</a:t>
            </a:r>
            <a:endParaRPr>
              <a:solidFill>
                <a:srgbClr val="000000"/>
              </a:solidFill>
            </a:endParaRPr>
          </a:p>
          <a:p>
            <a:pPr indent="0" lvl="0" marL="0" rtl="0" algn="l">
              <a:lnSpc>
                <a:spcPct val="90000"/>
              </a:lnSpc>
              <a:spcBef>
                <a:spcPts val="800"/>
              </a:spcBef>
              <a:spcAft>
                <a:spcPts val="0"/>
              </a:spcAft>
              <a:buClr>
                <a:schemeClr val="dk1"/>
              </a:buClr>
              <a:buSzPts val="2100"/>
              <a:buNone/>
            </a:pPr>
            <a:r>
              <a:rPr lang="en">
                <a:solidFill>
                  <a:srgbClr val="000000"/>
                </a:solidFill>
              </a:rPr>
              <a:t>859-361-2239- cell</a:t>
            </a:r>
            <a:endParaRPr>
              <a:solidFill>
                <a:srgbClr val="000000"/>
              </a:solidFill>
            </a:endParaRPr>
          </a:p>
          <a:p>
            <a:pPr indent="0" lvl="0" marL="0" rtl="0" algn="l">
              <a:lnSpc>
                <a:spcPct val="90000"/>
              </a:lnSpc>
              <a:spcBef>
                <a:spcPts val="800"/>
              </a:spcBef>
              <a:spcAft>
                <a:spcPts val="0"/>
              </a:spcAft>
              <a:buClr>
                <a:schemeClr val="dk1"/>
              </a:buClr>
              <a:buSzPts val="2100"/>
              <a:buNone/>
            </a:pPr>
            <a:r>
              <a:rPr lang="en" u="sng">
                <a:solidFill>
                  <a:schemeClr val="hlink"/>
                </a:solidFill>
                <a:hlinkClick r:id="rId7"/>
              </a:rPr>
              <a:t>justynidr@gmail.com</a:t>
            </a:r>
            <a:endParaRPr/>
          </a:p>
          <a:p>
            <a:pPr indent="0" lvl="0" marL="0" rtl="0" algn="l">
              <a:lnSpc>
                <a:spcPct val="90000"/>
              </a:lnSpc>
              <a:spcBef>
                <a:spcPts val="800"/>
              </a:spcBef>
              <a:spcAft>
                <a:spcPts val="0"/>
              </a:spcAft>
              <a:buClr>
                <a:schemeClr val="dk1"/>
              </a:buClr>
              <a:buSzPts val="2100"/>
              <a:buNone/>
            </a:pPr>
            <a:r>
              <a:rPr lang="en" u="sng">
                <a:solidFill>
                  <a:schemeClr val="hlink"/>
                </a:solidFill>
                <a:hlinkClick r:id="rId8"/>
              </a:rPr>
              <a:t>www.idr-consortium.net</a:t>
            </a:r>
            <a:endParaRPr/>
          </a:p>
          <a:p>
            <a:pPr indent="-38100" lvl="0" marL="177800" rtl="0" algn="l">
              <a:lnSpc>
                <a:spcPct val="90000"/>
              </a:lnSpc>
              <a:spcBef>
                <a:spcPts val="800"/>
              </a:spcBef>
              <a:spcAft>
                <a:spcPts val="0"/>
              </a:spcAft>
              <a:buClr>
                <a:schemeClr val="dk1"/>
              </a:buClr>
              <a:buSzPts val="2100"/>
              <a:buNone/>
            </a:pPr>
            <a:r>
              <a:t/>
            </a:r>
            <a:endParaRPr/>
          </a:p>
          <a:p>
            <a:pPr indent="-38100" lvl="0" marL="177800" rtl="0" algn="l">
              <a:lnSpc>
                <a:spcPct val="90000"/>
              </a:lnSpc>
              <a:spcBef>
                <a:spcPts val="800"/>
              </a:spcBef>
              <a:spcAft>
                <a:spcPts val="1600"/>
              </a:spcAft>
              <a:buClr>
                <a:schemeClr val="dk1"/>
              </a:buClr>
              <a:buSzPts val="2100"/>
              <a:buNone/>
            </a:pPr>
            <a:r>
              <a:t/>
            </a:r>
            <a:endParaRPr/>
          </a:p>
        </p:txBody>
      </p:sp>
      <p:sp>
        <p:nvSpPr>
          <p:cNvPr id="624" name="Google Shape;624;p61"/>
          <p:cNvSpPr/>
          <p:nvPr/>
        </p:nvSpPr>
        <p:spPr>
          <a:xfrm flipH="1" rot="-5400000">
            <a:off x="4386600" y="150200"/>
            <a:ext cx="393300" cy="9166500"/>
          </a:xfrm>
          <a:prstGeom prst="rect">
            <a:avLst/>
          </a:prstGeom>
          <a:solidFill>
            <a:srgbClr val="A2C4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625" name="Google Shape;625;p61"/>
          <p:cNvPicPr preferRelativeResize="0"/>
          <p:nvPr/>
        </p:nvPicPr>
        <p:blipFill>
          <a:blip r:embed="rId9">
            <a:alphaModFix/>
          </a:blip>
          <a:stretch>
            <a:fillRect/>
          </a:stretch>
        </p:blipFill>
        <p:spPr>
          <a:xfrm>
            <a:off x="77805" y="4374323"/>
            <a:ext cx="1289304" cy="692658"/>
          </a:xfrm>
          <a:prstGeom prst="rect">
            <a:avLst/>
          </a:prstGeom>
          <a:noFill/>
          <a:ln cap="flat" cmpd="sng" w="9525">
            <a:solidFill>
              <a:srgbClr val="134F5C"/>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8"/>
          <p:cNvSpPr/>
          <p:nvPr/>
        </p:nvSpPr>
        <p:spPr>
          <a:xfrm flipH="1" rot="-5400000">
            <a:off x="4386600" y="-4082700"/>
            <a:ext cx="393300" cy="9166500"/>
          </a:xfrm>
          <a:prstGeom prst="rect">
            <a:avLst/>
          </a:prstGeom>
          <a:solidFill>
            <a:srgbClr val="134F5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07" name="Google Shape;107;p18"/>
          <p:cNvSpPr txBox="1"/>
          <p:nvPr>
            <p:ph idx="1" type="body"/>
          </p:nvPr>
        </p:nvSpPr>
        <p:spPr>
          <a:xfrm>
            <a:off x="76200" y="1608200"/>
            <a:ext cx="5505600" cy="1797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highlight>
                  <a:schemeClr val="lt1"/>
                </a:highlight>
                <a:latin typeface="Calibri"/>
                <a:ea typeface="Calibri"/>
                <a:cs typeface="Calibri"/>
                <a:sym typeface="Calibri"/>
              </a:rPr>
              <a:t>All 6 required responsibilities for a state's ID&amp;R program that OME lists in Chapter III A4 of the Non-Regulatory Guidance can be placed into the Data tracking, Quality Control, and In Field Recruitment categories.</a:t>
            </a:r>
            <a:endParaRPr>
              <a:solidFill>
                <a:srgbClr val="000000"/>
              </a:solidFill>
              <a:highlight>
                <a:schemeClr val="lt1"/>
              </a:highlight>
              <a:latin typeface="Calibri"/>
              <a:ea typeface="Calibri"/>
              <a:cs typeface="Calibri"/>
              <a:sym typeface="Calibri"/>
            </a:endParaRPr>
          </a:p>
        </p:txBody>
      </p:sp>
      <p:sp>
        <p:nvSpPr>
          <p:cNvPr id="108" name="Google Shape;108;p18"/>
          <p:cNvSpPr/>
          <p:nvPr/>
        </p:nvSpPr>
        <p:spPr>
          <a:xfrm flipH="1" rot="-5400000">
            <a:off x="4386600" y="150200"/>
            <a:ext cx="393300" cy="9166500"/>
          </a:xfrm>
          <a:prstGeom prst="rect">
            <a:avLst/>
          </a:prstGeom>
          <a:solidFill>
            <a:srgbClr val="A2C4C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09" name="Google Shape;109;p18"/>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134F5C"/>
            </a:solidFill>
            <a:prstDash val="solid"/>
            <a:round/>
            <a:headEnd len="sm" w="sm" type="none"/>
            <a:tailEnd len="sm" w="sm" type="none"/>
          </a:ln>
        </p:spPr>
      </p:pic>
      <p:sp>
        <p:nvSpPr>
          <p:cNvPr id="110" name="Google Shape;110;p18"/>
          <p:cNvSpPr txBox="1"/>
          <p:nvPr>
            <p:ph type="title"/>
          </p:nvPr>
        </p:nvSpPr>
        <p:spPr>
          <a:xfrm>
            <a:off x="62925" y="2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rPr>
              <a:t>The Essentials of ID&amp;R</a:t>
            </a:r>
            <a:endParaRPr b="1" sz="2200">
              <a:solidFill>
                <a:srgbClr val="FFFFFF"/>
              </a:solidFill>
            </a:endParaRPr>
          </a:p>
        </p:txBody>
      </p:sp>
      <p:sp>
        <p:nvSpPr>
          <p:cNvPr id="111" name="Google Shape;111;p18"/>
          <p:cNvSpPr/>
          <p:nvPr/>
        </p:nvSpPr>
        <p:spPr>
          <a:xfrm>
            <a:off x="5505600" y="78525"/>
            <a:ext cx="3414300" cy="3968400"/>
          </a:xfrm>
          <a:prstGeom prst="rect">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2" name="Google Shape;112;p18"/>
          <p:cNvPicPr preferRelativeResize="0"/>
          <p:nvPr/>
        </p:nvPicPr>
        <p:blipFill rotWithShape="1">
          <a:blip r:embed="rId4">
            <a:alphaModFix/>
          </a:blip>
          <a:srcRect b="0" l="22124" r="21321" t="0"/>
          <a:stretch/>
        </p:blipFill>
        <p:spPr>
          <a:xfrm>
            <a:off x="5635600" y="194452"/>
            <a:ext cx="3154299" cy="372029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9"/>
          <p:cNvSpPr/>
          <p:nvPr/>
        </p:nvSpPr>
        <p:spPr>
          <a:xfrm flipH="1" rot="-5400000">
            <a:off x="4386600" y="-4082700"/>
            <a:ext cx="393300" cy="9166500"/>
          </a:xfrm>
          <a:prstGeom prst="rect">
            <a:avLst/>
          </a:prstGeom>
          <a:solidFill>
            <a:srgbClr val="026E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18" name="Google Shape;118;p19"/>
          <p:cNvSpPr txBox="1"/>
          <p:nvPr>
            <p:ph idx="1" type="body"/>
          </p:nvPr>
        </p:nvSpPr>
        <p:spPr>
          <a:xfrm>
            <a:off x="0" y="937825"/>
            <a:ext cx="5505600" cy="76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Page </a:t>
            </a:r>
            <a:r>
              <a:rPr b="1" lang="en" sz="1500">
                <a:solidFill>
                  <a:schemeClr val="dk1"/>
                </a:solidFill>
                <a:latin typeface="Calibri"/>
                <a:ea typeface="Calibri"/>
                <a:cs typeface="Calibri"/>
                <a:sym typeface="Calibri"/>
              </a:rPr>
              <a:t>36 </a:t>
            </a:r>
            <a:r>
              <a:rPr lang="en" sz="1500">
                <a:solidFill>
                  <a:schemeClr val="dk1"/>
                </a:solidFill>
                <a:latin typeface="Calibri"/>
                <a:ea typeface="Calibri"/>
                <a:cs typeface="Calibri"/>
                <a:sym typeface="Calibri"/>
              </a:rPr>
              <a:t>of the MEP Non-Regulatory Guidance states that the State Educational Agencies responsibilities for ID&amp;R are:</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119" name="Google Shape;119;p19"/>
          <p:cNvSpPr/>
          <p:nvPr/>
        </p:nvSpPr>
        <p:spPr>
          <a:xfrm flipH="1" rot="-5400000">
            <a:off x="4386600" y="150200"/>
            <a:ext cx="393300" cy="9166500"/>
          </a:xfrm>
          <a:prstGeom prst="rect">
            <a:avLst/>
          </a:prstGeom>
          <a:solidFill>
            <a:srgbClr val="B6D7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20" name="Google Shape;120;p19"/>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026E39"/>
            </a:solidFill>
            <a:prstDash val="solid"/>
            <a:round/>
            <a:headEnd len="sm" w="sm" type="none"/>
            <a:tailEnd len="sm" w="sm" type="none"/>
          </a:ln>
        </p:spPr>
      </p:pic>
      <p:sp>
        <p:nvSpPr>
          <p:cNvPr id="121" name="Google Shape;121;p19"/>
          <p:cNvSpPr txBox="1"/>
          <p:nvPr>
            <p:ph type="title"/>
          </p:nvPr>
        </p:nvSpPr>
        <p:spPr>
          <a:xfrm>
            <a:off x="62925" y="2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Data Tracking Responsibilities</a:t>
            </a:r>
            <a:endParaRPr sz="2200">
              <a:solidFill>
                <a:srgbClr val="FFFFFF"/>
              </a:solidFill>
            </a:endParaRPr>
          </a:p>
        </p:txBody>
      </p:sp>
      <p:sp>
        <p:nvSpPr>
          <p:cNvPr id="122" name="Google Shape;122;p19"/>
          <p:cNvSpPr txBox="1"/>
          <p:nvPr/>
        </p:nvSpPr>
        <p:spPr>
          <a:xfrm>
            <a:off x="0" y="2209800"/>
            <a:ext cx="5505600" cy="12120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Implement a formal process to map all of the areas within the State where migrant families are likely to reside. </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Evaluate periodically the effectiveness of identification and recruitment efforts and revise procedures as needed.</a:t>
            </a:r>
            <a:endParaRPr sz="1500">
              <a:latin typeface="Calibri"/>
              <a:ea typeface="Calibri"/>
              <a:cs typeface="Calibri"/>
              <a:sym typeface="Calibri"/>
            </a:endParaRPr>
          </a:p>
        </p:txBody>
      </p:sp>
      <p:sp>
        <p:nvSpPr>
          <p:cNvPr id="123" name="Google Shape;123;p19"/>
          <p:cNvSpPr txBox="1"/>
          <p:nvPr/>
        </p:nvSpPr>
        <p:spPr>
          <a:xfrm>
            <a:off x="1658550" y="4099300"/>
            <a:ext cx="4607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Source: MEP Non Regulatory Guidance Chapter III:A4, pg. 36</a:t>
            </a:r>
            <a:endParaRPr sz="1000"/>
          </a:p>
        </p:txBody>
      </p:sp>
      <p:sp>
        <p:nvSpPr>
          <p:cNvPr id="124" name="Google Shape;124;p19"/>
          <p:cNvSpPr/>
          <p:nvPr/>
        </p:nvSpPr>
        <p:spPr>
          <a:xfrm>
            <a:off x="5505600" y="78525"/>
            <a:ext cx="3414300" cy="3777000"/>
          </a:xfrm>
          <a:prstGeom prst="rect">
            <a:avLst/>
          </a:prstGeom>
          <a:solidFill>
            <a:srgbClr val="026E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9"/>
          <p:cNvSpPr txBox="1"/>
          <p:nvPr>
            <p:ph idx="1" type="body"/>
          </p:nvPr>
        </p:nvSpPr>
        <p:spPr>
          <a:xfrm>
            <a:off x="76200" y="1699825"/>
            <a:ext cx="1820700" cy="45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900" u="sng">
                <a:solidFill>
                  <a:schemeClr val="dk1"/>
                </a:solidFill>
                <a:latin typeface="Calibri"/>
                <a:ea typeface="Calibri"/>
                <a:cs typeface="Calibri"/>
                <a:sym typeface="Calibri"/>
              </a:rPr>
              <a:t>Data Tracking</a:t>
            </a:r>
            <a:endParaRPr b="1" sz="1900" u="sng">
              <a:solidFill>
                <a:schemeClr val="dk1"/>
              </a:solidFill>
              <a:latin typeface="Calibri"/>
              <a:ea typeface="Calibri"/>
              <a:cs typeface="Calibri"/>
              <a:sym typeface="Calibri"/>
            </a:endParaRPr>
          </a:p>
        </p:txBody>
      </p:sp>
      <p:pic>
        <p:nvPicPr>
          <p:cNvPr id="126" name="Google Shape;126;p19"/>
          <p:cNvPicPr preferRelativeResize="0"/>
          <p:nvPr/>
        </p:nvPicPr>
        <p:blipFill rotWithShape="1">
          <a:blip r:embed="rId4">
            <a:alphaModFix/>
          </a:blip>
          <a:srcRect b="0" l="35639" r="4300" t="0"/>
          <a:stretch/>
        </p:blipFill>
        <p:spPr>
          <a:xfrm>
            <a:off x="5611075" y="216750"/>
            <a:ext cx="3183625" cy="3513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0"/>
          <p:cNvSpPr/>
          <p:nvPr/>
        </p:nvSpPr>
        <p:spPr>
          <a:xfrm flipH="1" rot="-5400000">
            <a:off x="4386600" y="-4082700"/>
            <a:ext cx="393300" cy="9166500"/>
          </a:xfrm>
          <a:prstGeom prst="rect">
            <a:avLst/>
          </a:prstGeom>
          <a:solidFill>
            <a:srgbClr val="C4272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32" name="Google Shape;132;p20"/>
          <p:cNvSpPr txBox="1"/>
          <p:nvPr>
            <p:ph idx="1" type="body"/>
          </p:nvPr>
        </p:nvSpPr>
        <p:spPr>
          <a:xfrm>
            <a:off x="0" y="861625"/>
            <a:ext cx="5505600" cy="76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Page </a:t>
            </a:r>
            <a:r>
              <a:rPr b="1" lang="en" sz="1500">
                <a:solidFill>
                  <a:schemeClr val="dk1"/>
                </a:solidFill>
                <a:latin typeface="Calibri"/>
                <a:ea typeface="Calibri"/>
                <a:cs typeface="Calibri"/>
                <a:sym typeface="Calibri"/>
              </a:rPr>
              <a:t>36 </a:t>
            </a:r>
            <a:r>
              <a:rPr lang="en" sz="1500">
                <a:solidFill>
                  <a:schemeClr val="dk1"/>
                </a:solidFill>
                <a:latin typeface="Calibri"/>
                <a:ea typeface="Calibri"/>
                <a:cs typeface="Calibri"/>
                <a:sym typeface="Calibri"/>
              </a:rPr>
              <a:t>of the MEP Non-Regulatory Guidance states that the State Educational Agencies responsibilities for ID&amp;R are:</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133" name="Google Shape;133;p20"/>
          <p:cNvSpPr/>
          <p:nvPr/>
        </p:nvSpPr>
        <p:spPr>
          <a:xfrm flipH="1" rot="-5400000">
            <a:off x="4386600" y="150200"/>
            <a:ext cx="393300" cy="9166500"/>
          </a:xfrm>
          <a:prstGeom prst="rect">
            <a:avLst/>
          </a:prstGeom>
          <a:solidFill>
            <a:srgbClr val="EA999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34" name="Google Shape;134;p20"/>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C4272C"/>
            </a:solidFill>
            <a:prstDash val="solid"/>
            <a:round/>
            <a:headEnd len="sm" w="sm" type="none"/>
            <a:tailEnd len="sm" w="sm" type="none"/>
          </a:ln>
        </p:spPr>
      </p:pic>
      <p:sp>
        <p:nvSpPr>
          <p:cNvPr id="135" name="Google Shape;135;p20"/>
          <p:cNvSpPr txBox="1"/>
          <p:nvPr>
            <p:ph type="title"/>
          </p:nvPr>
        </p:nvSpPr>
        <p:spPr>
          <a:xfrm>
            <a:off x="62925" y="2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Quality Control Responsibilities</a:t>
            </a:r>
            <a:endParaRPr sz="2200">
              <a:solidFill>
                <a:srgbClr val="FFFFFF"/>
              </a:solidFill>
            </a:endParaRPr>
          </a:p>
        </p:txBody>
      </p:sp>
      <p:sp>
        <p:nvSpPr>
          <p:cNvPr id="136" name="Google Shape;136;p20"/>
          <p:cNvSpPr txBox="1"/>
          <p:nvPr/>
        </p:nvSpPr>
        <p:spPr>
          <a:xfrm>
            <a:off x="0" y="2209800"/>
            <a:ext cx="5505600" cy="1743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Train and guide recruiters on how to identify and recruit migrant children and how to make appropriate eligibility determinations. </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Implement quality control procedures designed to ensure the reasonable accuracy of recruiters’ eligibility determinations and written eligibility documentation. </a:t>
            </a:r>
            <a:endParaRPr sz="1500">
              <a:solidFill>
                <a:schemeClr val="dk1"/>
              </a:solidFill>
              <a:latin typeface="Calibri"/>
              <a:ea typeface="Calibri"/>
              <a:cs typeface="Calibri"/>
              <a:sym typeface="Calibri"/>
            </a:endParaRPr>
          </a:p>
        </p:txBody>
      </p:sp>
      <p:sp>
        <p:nvSpPr>
          <p:cNvPr id="137" name="Google Shape;137;p20"/>
          <p:cNvSpPr txBox="1"/>
          <p:nvPr/>
        </p:nvSpPr>
        <p:spPr>
          <a:xfrm>
            <a:off x="1658550" y="4099300"/>
            <a:ext cx="4607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Source: MEP Non Regulatory Guidance Chapter III:A4, pg. 36</a:t>
            </a:r>
            <a:endParaRPr sz="1000"/>
          </a:p>
        </p:txBody>
      </p:sp>
      <p:sp>
        <p:nvSpPr>
          <p:cNvPr id="138" name="Google Shape;138;p20"/>
          <p:cNvSpPr/>
          <p:nvPr/>
        </p:nvSpPr>
        <p:spPr>
          <a:xfrm>
            <a:off x="5505600" y="78525"/>
            <a:ext cx="3414300" cy="3968400"/>
          </a:xfrm>
          <a:prstGeom prst="rect">
            <a:avLst/>
          </a:prstGeom>
          <a:solidFill>
            <a:srgbClr val="C427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0"/>
          <p:cNvSpPr txBox="1"/>
          <p:nvPr>
            <p:ph idx="1" type="body"/>
          </p:nvPr>
        </p:nvSpPr>
        <p:spPr>
          <a:xfrm>
            <a:off x="76200" y="1699825"/>
            <a:ext cx="2376000" cy="45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900" u="sng">
                <a:solidFill>
                  <a:schemeClr val="dk1"/>
                </a:solidFill>
                <a:latin typeface="Calibri"/>
                <a:ea typeface="Calibri"/>
                <a:cs typeface="Calibri"/>
                <a:sym typeface="Calibri"/>
              </a:rPr>
              <a:t>Quality Control</a:t>
            </a:r>
            <a:endParaRPr b="1" sz="1900" u="sng">
              <a:solidFill>
                <a:schemeClr val="dk1"/>
              </a:solidFill>
              <a:latin typeface="Calibri"/>
              <a:ea typeface="Calibri"/>
              <a:cs typeface="Calibri"/>
              <a:sym typeface="Calibri"/>
            </a:endParaRPr>
          </a:p>
        </p:txBody>
      </p:sp>
      <p:pic>
        <p:nvPicPr>
          <p:cNvPr id="140" name="Google Shape;140;p20"/>
          <p:cNvPicPr preferRelativeResize="0"/>
          <p:nvPr/>
        </p:nvPicPr>
        <p:blipFill rotWithShape="1">
          <a:blip r:embed="rId4">
            <a:alphaModFix/>
          </a:blip>
          <a:srcRect b="12679" l="20812" r="20294" t="0"/>
          <a:stretch/>
        </p:blipFill>
        <p:spPr>
          <a:xfrm>
            <a:off x="5635575" y="228600"/>
            <a:ext cx="3151175" cy="3677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1"/>
          <p:cNvSpPr/>
          <p:nvPr/>
        </p:nvSpPr>
        <p:spPr>
          <a:xfrm flipH="1" rot="-5400000">
            <a:off x="4386600" y="-4082700"/>
            <a:ext cx="393300" cy="9166500"/>
          </a:xfrm>
          <a:prstGeom prst="rect">
            <a:avLst/>
          </a:prstGeom>
          <a:solidFill>
            <a:srgbClr val="F6941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46" name="Google Shape;146;p21"/>
          <p:cNvSpPr txBox="1"/>
          <p:nvPr>
            <p:ph idx="1" type="body"/>
          </p:nvPr>
        </p:nvSpPr>
        <p:spPr>
          <a:xfrm>
            <a:off x="0" y="937825"/>
            <a:ext cx="5505600" cy="76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Page </a:t>
            </a:r>
            <a:r>
              <a:rPr b="1" lang="en" sz="1500">
                <a:solidFill>
                  <a:schemeClr val="dk1"/>
                </a:solidFill>
                <a:latin typeface="Calibri"/>
                <a:ea typeface="Calibri"/>
                <a:cs typeface="Calibri"/>
                <a:sym typeface="Calibri"/>
              </a:rPr>
              <a:t>36 </a:t>
            </a:r>
            <a:r>
              <a:rPr lang="en" sz="1500">
                <a:solidFill>
                  <a:schemeClr val="dk1"/>
                </a:solidFill>
                <a:latin typeface="Calibri"/>
                <a:ea typeface="Calibri"/>
                <a:cs typeface="Calibri"/>
                <a:sym typeface="Calibri"/>
              </a:rPr>
              <a:t>of the MEP Non-Regulatory Guidance states that the State Educational Agencies responsibilities for ID&amp;R are:</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147" name="Google Shape;147;p21"/>
          <p:cNvSpPr/>
          <p:nvPr/>
        </p:nvSpPr>
        <p:spPr>
          <a:xfrm flipH="1" rot="-5400000">
            <a:off x="4386600" y="150200"/>
            <a:ext cx="393300" cy="9166500"/>
          </a:xfrm>
          <a:prstGeom prst="rect">
            <a:avLst/>
          </a:prstGeom>
          <a:solidFill>
            <a:srgbClr val="F9CB9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48" name="Google Shape;148;p21"/>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F6941F"/>
            </a:solidFill>
            <a:prstDash val="solid"/>
            <a:round/>
            <a:headEnd len="sm" w="sm" type="none"/>
            <a:tailEnd len="sm" w="sm" type="none"/>
          </a:ln>
        </p:spPr>
      </p:pic>
      <p:sp>
        <p:nvSpPr>
          <p:cNvPr id="149" name="Google Shape;149;p21"/>
          <p:cNvSpPr txBox="1"/>
          <p:nvPr>
            <p:ph type="title"/>
          </p:nvPr>
        </p:nvSpPr>
        <p:spPr>
          <a:xfrm>
            <a:off x="62925" y="228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In Field Recruitment Responsibilities</a:t>
            </a:r>
            <a:endParaRPr sz="2200">
              <a:solidFill>
                <a:srgbClr val="FFFFFF"/>
              </a:solidFill>
            </a:endParaRPr>
          </a:p>
        </p:txBody>
      </p:sp>
      <p:sp>
        <p:nvSpPr>
          <p:cNvPr id="150" name="Google Shape;150;p21"/>
          <p:cNvSpPr txBox="1"/>
          <p:nvPr/>
        </p:nvSpPr>
        <p:spPr>
          <a:xfrm>
            <a:off x="0" y="2209800"/>
            <a:ext cx="5505600" cy="14775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Develop procedures to effectively identify and recruit all eligible migrant children in the State, generally through a statewide recruitment plan.</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Deploy recruiters to carry out statewide identification and recruitment efforts and monitor their efforts. </a:t>
            </a:r>
            <a:endParaRPr sz="1500">
              <a:solidFill>
                <a:schemeClr val="dk1"/>
              </a:solidFill>
              <a:latin typeface="Calibri"/>
              <a:ea typeface="Calibri"/>
              <a:cs typeface="Calibri"/>
              <a:sym typeface="Calibri"/>
            </a:endParaRPr>
          </a:p>
        </p:txBody>
      </p:sp>
      <p:sp>
        <p:nvSpPr>
          <p:cNvPr id="151" name="Google Shape;151;p21"/>
          <p:cNvSpPr txBox="1"/>
          <p:nvPr/>
        </p:nvSpPr>
        <p:spPr>
          <a:xfrm>
            <a:off x="1658550" y="4099300"/>
            <a:ext cx="4607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Source: MEP Non Regulatory Guidance Chapter III:A4, pg. 36</a:t>
            </a:r>
            <a:endParaRPr sz="1000"/>
          </a:p>
        </p:txBody>
      </p:sp>
      <p:sp>
        <p:nvSpPr>
          <p:cNvPr id="152" name="Google Shape;152;p21"/>
          <p:cNvSpPr/>
          <p:nvPr/>
        </p:nvSpPr>
        <p:spPr>
          <a:xfrm>
            <a:off x="5860650" y="78525"/>
            <a:ext cx="3059400" cy="4212300"/>
          </a:xfrm>
          <a:prstGeom prst="rect">
            <a:avLst/>
          </a:prstGeom>
          <a:solidFill>
            <a:srgbClr val="F694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1"/>
          <p:cNvSpPr txBox="1"/>
          <p:nvPr>
            <p:ph idx="1" type="body"/>
          </p:nvPr>
        </p:nvSpPr>
        <p:spPr>
          <a:xfrm>
            <a:off x="76200" y="1699825"/>
            <a:ext cx="2376000" cy="45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900" u="sng">
                <a:solidFill>
                  <a:schemeClr val="dk1"/>
                </a:solidFill>
                <a:latin typeface="Calibri"/>
                <a:ea typeface="Calibri"/>
                <a:cs typeface="Calibri"/>
                <a:sym typeface="Calibri"/>
              </a:rPr>
              <a:t>In Field Recruitment</a:t>
            </a:r>
            <a:endParaRPr b="1" sz="1900" u="sng">
              <a:solidFill>
                <a:schemeClr val="dk1"/>
              </a:solidFill>
              <a:latin typeface="Calibri"/>
              <a:ea typeface="Calibri"/>
              <a:cs typeface="Calibri"/>
              <a:sym typeface="Calibri"/>
            </a:endParaRPr>
          </a:p>
        </p:txBody>
      </p:sp>
      <p:pic>
        <p:nvPicPr>
          <p:cNvPr id="154" name="Google Shape;154;p21"/>
          <p:cNvPicPr preferRelativeResize="0"/>
          <p:nvPr/>
        </p:nvPicPr>
        <p:blipFill rotWithShape="1">
          <a:blip r:embed="rId4">
            <a:alphaModFix/>
          </a:blip>
          <a:srcRect b="0" l="36596" r="16943" t="0"/>
          <a:stretch/>
        </p:blipFill>
        <p:spPr>
          <a:xfrm>
            <a:off x="6014326" y="198675"/>
            <a:ext cx="2764075" cy="39684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2"/>
          <p:cNvSpPr/>
          <p:nvPr/>
        </p:nvSpPr>
        <p:spPr>
          <a:xfrm flipH="1" rot="-5400000">
            <a:off x="4386600" y="-4082700"/>
            <a:ext cx="393300" cy="9166500"/>
          </a:xfrm>
          <a:prstGeom prst="rect">
            <a:avLst/>
          </a:prstGeom>
          <a:solidFill>
            <a:srgbClr val="026E3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60" name="Google Shape;160;p22"/>
          <p:cNvSpPr txBox="1"/>
          <p:nvPr>
            <p:ph idx="1" type="body"/>
          </p:nvPr>
        </p:nvSpPr>
        <p:spPr>
          <a:xfrm>
            <a:off x="0" y="861625"/>
            <a:ext cx="5505600" cy="33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Calibri"/>
                <a:ea typeface="Calibri"/>
                <a:cs typeface="Calibri"/>
                <a:sym typeface="Calibri"/>
              </a:rPr>
              <a:t>Data is crucial to fully </a:t>
            </a:r>
            <a:r>
              <a:rPr b="1" lang="en" sz="1500">
                <a:solidFill>
                  <a:schemeClr val="dk1"/>
                </a:solidFill>
                <a:latin typeface="Calibri"/>
                <a:ea typeface="Calibri"/>
                <a:cs typeface="Calibri"/>
                <a:sym typeface="Calibri"/>
              </a:rPr>
              <a:t>understanding your state</a:t>
            </a:r>
            <a:r>
              <a:rPr lang="en" sz="1500">
                <a:solidFill>
                  <a:schemeClr val="dk1"/>
                </a:solidFill>
                <a:latin typeface="Calibri"/>
                <a:ea typeface="Calibri"/>
                <a:cs typeface="Calibri"/>
                <a:sym typeface="Calibri"/>
              </a:rPr>
              <a:t>, </a:t>
            </a:r>
            <a:r>
              <a:rPr b="1" lang="en" sz="1500">
                <a:solidFill>
                  <a:schemeClr val="dk1"/>
                </a:solidFill>
                <a:latin typeface="Calibri"/>
                <a:ea typeface="Calibri"/>
                <a:cs typeface="Calibri"/>
                <a:sym typeface="Calibri"/>
              </a:rPr>
              <a:t>understanding your program</a:t>
            </a:r>
            <a:r>
              <a:rPr lang="en" sz="1500">
                <a:solidFill>
                  <a:schemeClr val="dk1"/>
                </a:solidFill>
                <a:latin typeface="Calibri"/>
                <a:ea typeface="Calibri"/>
                <a:cs typeface="Calibri"/>
                <a:sym typeface="Calibri"/>
              </a:rPr>
              <a:t> and </a:t>
            </a:r>
            <a:r>
              <a:rPr b="1" lang="en" sz="1500">
                <a:solidFill>
                  <a:schemeClr val="dk1"/>
                </a:solidFill>
                <a:latin typeface="Calibri"/>
                <a:ea typeface="Calibri"/>
                <a:cs typeface="Calibri"/>
                <a:sym typeface="Calibri"/>
              </a:rPr>
              <a:t>evaluating the effectiveness</a:t>
            </a:r>
            <a:r>
              <a:rPr lang="en" sz="1500">
                <a:solidFill>
                  <a:schemeClr val="dk1"/>
                </a:solidFill>
                <a:latin typeface="Calibri"/>
                <a:ea typeface="Calibri"/>
                <a:cs typeface="Calibri"/>
                <a:sym typeface="Calibri"/>
              </a:rPr>
              <a:t> of your efforts. </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161" name="Google Shape;161;p22"/>
          <p:cNvSpPr/>
          <p:nvPr/>
        </p:nvSpPr>
        <p:spPr>
          <a:xfrm flipH="1" rot="-5400000">
            <a:off x="4386600" y="150200"/>
            <a:ext cx="393300" cy="9166500"/>
          </a:xfrm>
          <a:prstGeom prst="rect">
            <a:avLst/>
          </a:prstGeom>
          <a:solidFill>
            <a:srgbClr val="B6D7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62" name="Google Shape;162;p22"/>
          <p:cNvSpPr/>
          <p:nvPr/>
        </p:nvSpPr>
        <p:spPr>
          <a:xfrm>
            <a:off x="5505600" y="78525"/>
            <a:ext cx="3414300" cy="3265200"/>
          </a:xfrm>
          <a:prstGeom prst="rect">
            <a:avLst/>
          </a:prstGeom>
          <a:solidFill>
            <a:srgbClr val="026E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3" name="Google Shape;163;p22"/>
          <p:cNvPicPr preferRelativeResize="0"/>
          <p:nvPr/>
        </p:nvPicPr>
        <p:blipFill>
          <a:blip r:embed="rId3">
            <a:alphaModFix/>
          </a:blip>
          <a:stretch>
            <a:fillRect/>
          </a:stretch>
        </p:blipFill>
        <p:spPr>
          <a:xfrm>
            <a:off x="77805" y="4374323"/>
            <a:ext cx="1289304" cy="692658"/>
          </a:xfrm>
          <a:prstGeom prst="rect">
            <a:avLst/>
          </a:prstGeom>
          <a:noFill/>
          <a:ln cap="flat" cmpd="sng" w="9525">
            <a:solidFill>
              <a:srgbClr val="026E39"/>
            </a:solidFill>
            <a:prstDash val="solid"/>
            <a:round/>
            <a:headEnd len="sm" w="sm" type="none"/>
            <a:tailEnd len="sm" w="sm" type="none"/>
          </a:ln>
        </p:spPr>
      </p:pic>
      <p:sp>
        <p:nvSpPr>
          <p:cNvPr id="164" name="Google Shape;164;p22"/>
          <p:cNvSpPr txBox="1"/>
          <p:nvPr>
            <p:ph type="title"/>
          </p:nvPr>
        </p:nvSpPr>
        <p:spPr>
          <a:xfrm>
            <a:off x="62925" y="228600"/>
            <a:ext cx="8520600" cy="5727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Why should we collect Data?</a:t>
            </a:r>
            <a:endParaRPr sz="2200">
              <a:solidFill>
                <a:srgbClr val="FFFFFF"/>
              </a:solidFill>
            </a:endParaRPr>
          </a:p>
        </p:txBody>
      </p:sp>
      <p:sp>
        <p:nvSpPr>
          <p:cNvPr id="165" name="Google Shape;165;p22"/>
          <p:cNvSpPr txBox="1"/>
          <p:nvPr/>
        </p:nvSpPr>
        <p:spPr>
          <a:xfrm>
            <a:off x="0" y="1524000"/>
            <a:ext cx="5505600" cy="28053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All Identification and Recruitment efforts should be able to be supported by data and documentation of data.</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Data helps you to understand migration patterns of students entering and leaving your state</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With enough data collected you can properly predict and plan how your season will go.</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Data tracking helps to alleviate the negative impact of staff turnover</a:t>
            </a:r>
            <a:endParaRPr sz="1500">
              <a:solidFill>
                <a:schemeClr val="dk1"/>
              </a:solidFill>
              <a:highlight>
                <a:srgbClr val="FFFFFF"/>
              </a:highlight>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highlight>
                  <a:srgbClr val="FFFFFF"/>
                </a:highlight>
                <a:latin typeface="Calibri"/>
                <a:ea typeface="Calibri"/>
                <a:cs typeface="Calibri"/>
                <a:sym typeface="Calibri"/>
              </a:rPr>
              <a:t>Data is always evolving and changing so we should always be collecting more data</a:t>
            </a:r>
            <a:endParaRPr sz="1500">
              <a:solidFill>
                <a:schemeClr val="dk1"/>
              </a:solidFill>
              <a:highlight>
                <a:srgbClr val="FFFFFF"/>
              </a:highlight>
              <a:latin typeface="Calibri"/>
              <a:ea typeface="Calibri"/>
              <a:cs typeface="Calibri"/>
              <a:sym typeface="Calibri"/>
            </a:endParaRPr>
          </a:p>
        </p:txBody>
      </p:sp>
      <p:pic>
        <p:nvPicPr>
          <p:cNvPr id="166" name="Google Shape;166;p22"/>
          <p:cNvPicPr preferRelativeResize="0"/>
          <p:nvPr/>
        </p:nvPicPr>
        <p:blipFill rotWithShape="1">
          <a:blip r:embed="rId4">
            <a:alphaModFix/>
          </a:blip>
          <a:srcRect b="0" l="8208" r="21577" t="0"/>
          <a:stretch/>
        </p:blipFill>
        <p:spPr>
          <a:xfrm>
            <a:off x="5617650" y="228600"/>
            <a:ext cx="3140975" cy="29649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